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6"/>
  </p:notesMasterIdLst>
  <p:handoutMasterIdLst>
    <p:handoutMasterId r:id="rId57"/>
  </p:handoutMasterIdLst>
  <p:sldIdLst>
    <p:sldId id="314" r:id="rId5"/>
    <p:sldId id="329" r:id="rId6"/>
    <p:sldId id="334" r:id="rId7"/>
    <p:sldId id="338" r:id="rId8"/>
    <p:sldId id="343" r:id="rId9"/>
    <p:sldId id="339" r:id="rId10"/>
    <p:sldId id="3860" r:id="rId11"/>
    <p:sldId id="322" r:id="rId12"/>
    <p:sldId id="3861" r:id="rId13"/>
    <p:sldId id="341" r:id="rId14"/>
    <p:sldId id="328" r:id="rId15"/>
    <p:sldId id="325" r:id="rId16"/>
    <p:sldId id="3862" r:id="rId17"/>
    <p:sldId id="3863" r:id="rId18"/>
    <p:sldId id="495" r:id="rId19"/>
    <p:sldId id="3864" r:id="rId20"/>
    <p:sldId id="3865" r:id="rId21"/>
    <p:sldId id="323" r:id="rId22"/>
    <p:sldId id="269" r:id="rId23"/>
    <p:sldId id="3866" r:id="rId24"/>
    <p:sldId id="3901" r:id="rId25"/>
    <p:sldId id="3848" r:id="rId26"/>
    <p:sldId id="3867" r:id="rId27"/>
    <p:sldId id="3868" r:id="rId28"/>
    <p:sldId id="3903" r:id="rId29"/>
    <p:sldId id="3869" r:id="rId30"/>
    <p:sldId id="3870" r:id="rId31"/>
    <p:sldId id="342" r:id="rId32"/>
    <p:sldId id="3871" r:id="rId33"/>
    <p:sldId id="3872" r:id="rId34"/>
    <p:sldId id="3877" r:id="rId35"/>
    <p:sldId id="3878" r:id="rId36"/>
    <p:sldId id="3879" r:id="rId37"/>
    <p:sldId id="3880" r:id="rId38"/>
    <p:sldId id="3881" r:id="rId39"/>
    <p:sldId id="3882" r:id="rId40"/>
    <p:sldId id="3904" r:id="rId41"/>
    <p:sldId id="3890" r:id="rId42"/>
    <p:sldId id="3883" r:id="rId43"/>
    <p:sldId id="3891" r:id="rId44"/>
    <p:sldId id="3905" r:id="rId45"/>
    <p:sldId id="3898" r:id="rId46"/>
    <p:sldId id="3892" r:id="rId47"/>
    <p:sldId id="3906" r:id="rId48"/>
    <p:sldId id="3899" r:id="rId49"/>
    <p:sldId id="3893" r:id="rId50"/>
    <p:sldId id="3907" r:id="rId51"/>
    <p:sldId id="3900" r:id="rId52"/>
    <p:sldId id="3875" r:id="rId53"/>
    <p:sldId id="3876" r:id="rId54"/>
    <p:sldId id="331" r:id="rId5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DDFE"/>
    <a:srgbClr val="D4DDFE"/>
    <a:srgbClr val="D5DEFF"/>
    <a:srgbClr val="F6F7FF"/>
    <a:srgbClr val="DBDCE5"/>
    <a:srgbClr val="F0F1FB"/>
    <a:srgbClr val="DFE1F6"/>
    <a:srgbClr val="EEEFF5"/>
    <a:srgbClr val="DFE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114"/>
      </p:cViewPr>
      <p:guideLst>
        <p:guide orient="horz" pos="1416"/>
        <p:guide orient="horz" pos="1008"/>
        <p:guide pos="3840"/>
      </p:guideLst>
    </p:cSldViewPr>
  </p:slideViewPr>
  <p:notesTextViewPr>
    <p:cViewPr>
      <p:scale>
        <a:sx n="1" d="1"/>
        <a:sy n="1" d="1"/>
      </p:scale>
      <p:origin x="0" y="0"/>
    </p:cViewPr>
  </p:notesTextViewPr>
  <p:notesViewPr>
    <p:cSldViewPr snapToGrid="0">
      <p:cViewPr>
        <p:scale>
          <a:sx n="1" d="2"/>
          <a:sy n="1" d="2"/>
        </p:scale>
        <p:origin x="4548" y="10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BFAD42E-BC13-4677-A698-C8417C853277}">
      <dgm:prSet phldrT="[Text]" custT="1"/>
      <dgm:spPr/>
      <dgm:t>
        <a:bodyPr/>
        <a:lstStyle/>
        <a:p>
          <a:pPr>
            <a:spcAft>
              <a:spcPct val="35000"/>
            </a:spcAft>
          </a:pPr>
          <a:r>
            <a:rPr lang="en-US" sz="1600" b="1">
              <a:solidFill>
                <a:schemeClr val="tx1"/>
              </a:solidFill>
            </a:rPr>
            <a:t>Step 2 </a:t>
          </a:r>
          <a:r>
            <a:rPr lang="en-US" sz="1400" b="0" u="sng">
              <a:solidFill>
                <a:schemeClr val="tx1"/>
              </a:solidFill>
            </a:rPr>
            <a:t>P</a:t>
          </a:r>
          <a:r>
            <a:rPr lang="en-US" sz="1400" b="0" u="sng"/>
            <a:t>ri</a:t>
          </a:r>
          <a:r>
            <a:rPr lang="en-US" sz="1400" u="sng"/>
            <a:t>ncipals</a:t>
          </a:r>
          <a:r>
            <a:rPr lang="en-US" sz="1400"/>
            <a:t> Workshop   FY </a:t>
          </a:r>
          <a:r>
            <a:rPr lang="en-US" sz="1400">
              <a:latin typeface="Arial"/>
            </a:rPr>
            <a:t>26</a:t>
          </a:r>
          <a:r>
            <a:rPr lang="en-US" sz="1400"/>
            <a:t> Budget</a:t>
          </a:r>
        </a:p>
        <a:p>
          <a:pPr>
            <a:spcAft>
              <a:spcPct val="35000"/>
            </a:spcAft>
          </a:pPr>
          <a:r>
            <a:rPr lang="en-US" sz="1200">
              <a:solidFill>
                <a:srgbClr val="FF0000"/>
              </a:solidFill>
              <a:latin typeface="Calibri"/>
              <a:ea typeface="Calibri"/>
              <a:cs typeface="Times New Roman"/>
            </a:rPr>
            <a:t>January 15th </a:t>
          </a:r>
          <a:r>
            <a:rPr lang="en-US" sz="1200" baseline="30000">
              <a:solidFill>
                <a:srgbClr val="FF0000"/>
              </a:solidFill>
              <a:latin typeface="Calibri"/>
              <a:ea typeface="Calibri"/>
              <a:cs typeface="Times New Roman"/>
            </a:rPr>
            <a:t> </a:t>
          </a:r>
          <a:endParaRPr lang="en-US" sz="1200">
            <a:solidFill>
              <a:srgbClr val="FF0000"/>
            </a:solidFill>
            <a:latin typeface="Calibri"/>
            <a:ea typeface="Calibri"/>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rtl="0">
            <a:spcAft>
              <a:spcPct val="35000"/>
            </a:spcAft>
          </a:pPr>
          <a:r>
            <a:rPr lang="en-US" sz="1600" b="1">
              <a:solidFill>
                <a:schemeClr val="tx1"/>
              </a:solidFill>
            </a:rPr>
            <a:t>Step 4         </a:t>
          </a:r>
          <a:r>
            <a:rPr lang="en-US" sz="1400"/>
            <a:t> </a:t>
          </a:r>
          <a:r>
            <a:rPr lang="en-US" sz="1400" u="sng"/>
            <a:t>Principals</a:t>
          </a:r>
          <a:r>
            <a:rPr lang="en-US" sz="1400">
              <a:latin typeface="Arial"/>
            </a:rPr>
            <a:t>    Cluster</a:t>
          </a:r>
          <a:r>
            <a:rPr lang="en-US" sz="1400"/>
            <a:t> Supt. Discussions</a:t>
          </a:r>
          <a:endParaRPr lang="en-US" sz="1200" b="0" kern="1200">
            <a:solidFill>
              <a:srgbClr val="FF0000"/>
            </a:solidFill>
            <a:latin typeface="Times New Roman"/>
            <a:ea typeface="Calibri"/>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pPr rtl="0"/>
          <a:r>
            <a:rPr lang="en-US" sz="1600" b="1">
              <a:solidFill>
                <a:schemeClr val="tx1"/>
              </a:solidFill>
            </a:rPr>
            <a:t>Step 1                             </a:t>
          </a:r>
          <a:r>
            <a:rPr lang="en-US" sz="1400">
              <a:solidFill>
                <a:schemeClr val="tx1"/>
              </a:solidFill>
              <a:latin typeface="Arial"/>
            </a:rPr>
            <a:t>Update</a:t>
          </a:r>
          <a:r>
            <a:rPr lang="en-US" sz="1400" b="0">
              <a:solidFill>
                <a:schemeClr val="tx1"/>
              </a:solidFill>
            </a:rPr>
            <a:t> </a:t>
          </a:r>
          <a:r>
            <a:rPr lang="en-US" sz="1400"/>
            <a:t>Strategic Plan</a:t>
          </a:r>
          <a:r>
            <a:rPr lang="en-US" sz="1400">
              <a:latin typeface="Arial"/>
            </a:rPr>
            <a:t> &amp; Rank Priorities</a:t>
          </a:r>
          <a:endParaRPr lang="en-US" sz="1400"/>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7               </a:t>
          </a:r>
          <a:r>
            <a:rPr lang="en-US" sz="1400" b="0" u="sng">
              <a:latin typeface="+mn-lt"/>
            </a:rPr>
            <a:t>Principals</a:t>
          </a:r>
          <a:r>
            <a:rPr lang="en-US" sz="1600" b="1"/>
            <a:t> </a:t>
          </a:r>
          <a:r>
            <a:rPr lang="en-US" sz="1400" b="0">
              <a:solidFill>
                <a:schemeClr val="tx1"/>
              </a:solidFill>
            </a:rPr>
            <a:t>HR Staffing Conferences Begin</a:t>
          </a:r>
          <a:endParaRPr lang="en-US" sz="1200">
            <a:solidFill>
              <a:srgbClr val="FF0000"/>
            </a:solidFill>
            <a:latin typeface="Calibri"/>
            <a:ea typeface="Times New Roman" panose="02020603050405020304" pitchFamily="18" charset="0"/>
            <a:cs typeface="Times New Roman"/>
          </a:endParaRPr>
        </a:p>
        <a:p>
          <a:pPr rtl="0"/>
          <a:r>
            <a:rPr lang="en-US" sz="1200">
              <a:solidFill>
                <a:srgbClr val="FF0000"/>
              </a:solidFill>
              <a:latin typeface="Calibri"/>
              <a:ea typeface="Times New Roman" panose="02020603050405020304" pitchFamily="18" charset="0"/>
              <a:cs typeface="Times New Roman"/>
            </a:rPr>
            <a:t>Feb. 24th – Feb. 27th   </a:t>
          </a:r>
          <a:endParaRPr lang="en-US" sz="1200">
            <a:solidFill>
              <a:srgbClr val="FF0000"/>
            </a:solidFill>
            <a:latin typeface="Calibri"/>
            <a:cs typeface="Times New Roman"/>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rtl="0">
            <a:lnSpc>
              <a:spcPct val="90000"/>
            </a:lnSpc>
            <a:spcAft>
              <a:spcPct val="35000"/>
            </a:spcAft>
          </a:pPr>
          <a:r>
            <a:rPr lang="en-US" sz="1600" b="1" dirty="0">
              <a:solidFill>
                <a:schemeClr val="tx1"/>
              </a:solidFill>
            </a:rPr>
            <a:t>Step 3              </a:t>
          </a:r>
          <a:r>
            <a:rPr lang="en-US" sz="1400" u="sng" dirty="0"/>
            <a:t>GO Team</a:t>
          </a:r>
          <a:r>
            <a:rPr lang="en-US" sz="1400" dirty="0">
              <a:latin typeface="Tenorite"/>
            </a:rPr>
            <a:t>          </a:t>
          </a:r>
          <a:r>
            <a:rPr lang="en-US" sz="1400" dirty="0">
              <a:highlight>
                <a:srgbClr val="FFFF00"/>
              </a:highlight>
            </a:rPr>
            <a:t>Budget </a:t>
          </a:r>
          <a:r>
            <a:rPr lang="en-US" sz="1400" dirty="0">
              <a:highlight>
                <a:srgbClr val="FFFF00"/>
              </a:highlight>
              <a:latin typeface="Tenorite"/>
            </a:rPr>
            <a:t>Allocation Meeting</a:t>
          </a:r>
          <a:endParaRPr lang="en-US" sz="1400" dirty="0">
            <a:highlight>
              <a:srgbClr val="FFFF00"/>
            </a:highlight>
          </a:endParaRPr>
        </a:p>
        <a:p>
          <a:pPr rtl="0">
            <a:lnSpc>
              <a:spcPct val="90000"/>
            </a:lnSpc>
            <a:spcAft>
              <a:spcPct val="35000"/>
            </a:spcAft>
          </a:pPr>
          <a:r>
            <a:rPr lang="en-US" sz="1200" dirty="0">
              <a:solidFill>
                <a:srgbClr val="FF0000"/>
              </a:solidFill>
            </a:rPr>
            <a:t>January </a:t>
          </a:r>
          <a:r>
            <a:rPr lang="en-US" sz="1200" dirty="0">
              <a:solidFill>
                <a:srgbClr val="FF0000"/>
              </a:solidFill>
              <a:latin typeface="Arial"/>
            </a:rPr>
            <a:t>15th</a:t>
          </a:r>
          <a:r>
            <a:rPr lang="en-US" sz="1200" dirty="0">
              <a:solidFill>
                <a:srgbClr val="FF0000"/>
              </a:solidFill>
            </a:rPr>
            <a:t> – </a:t>
          </a:r>
          <a:r>
            <a:rPr lang="en-US" sz="1200" dirty="0">
              <a:solidFill>
                <a:srgbClr val="FF0000"/>
              </a:solidFill>
              <a:latin typeface="Calibri"/>
            </a:rPr>
            <a:t>January 31st</a:t>
          </a:r>
        </a:p>
        <a:p>
          <a:pPr>
            <a:lnSpc>
              <a:spcPct val="90000"/>
            </a:lnSpc>
            <a:spcAft>
              <a:spcPct val="35000"/>
            </a:spcAft>
          </a:pPr>
          <a:r>
            <a:rPr lang="en-US" sz="1200" dirty="0">
              <a:solidFill>
                <a:srgbClr val="FF0000"/>
              </a:solidFill>
              <a:latin typeface="Calibri"/>
            </a:rPr>
            <a:t> </a:t>
          </a:r>
          <a:endParaRPr lang="en-US" sz="1200" dirty="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8</a:t>
          </a:r>
          <a:r>
            <a:rPr lang="en-US" sz="1600" b="1">
              <a:solidFill>
                <a:srgbClr val="FF0000"/>
              </a:solidFill>
              <a:latin typeface="Arial"/>
            </a:rPr>
            <a:t>*</a:t>
          </a:r>
          <a:r>
            <a:rPr lang="en-US" sz="1600" b="1">
              <a:solidFill>
                <a:schemeClr val="tx1"/>
              </a:solidFill>
            </a:rPr>
            <a:t>      </a:t>
          </a:r>
          <a:r>
            <a:rPr lang="en-US" sz="1400" u="sng"/>
            <a:t>GO Team</a:t>
          </a:r>
          <a:r>
            <a:rPr lang="en-US" sz="1400"/>
            <a:t> Final Budget Approval Meeting</a:t>
          </a:r>
        </a:p>
        <a:p>
          <a:pPr>
            <a:lnSpc>
              <a:spcPct val="90000"/>
            </a:lnSpc>
            <a:spcAft>
              <a:spcPct val="35000"/>
            </a:spcAft>
          </a:pPr>
          <a:r>
            <a:rPr lang="en-US" sz="1200">
              <a:solidFill>
                <a:srgbClr val="FF0000"/>
              </a:solidFill>
              <a:latin typeface="Calibri"/>
              <a:ea typeface="Times New Roman" panose="02020603050405020304" pitchFamily="18" charset="0"/>
              <a:cs typeface="Times New Roman"/>
            </a:rPr>
            <a:t>Budgets Approved by  March </a:t>
          </a:r>
          <a:r>
            <a:rPr lang="en-US" sz="1200">
              <a:solidFill>
                <a:srgbClr val="FF0000"/>
              </a:solidFill>
              <a:latin typeface="Calibri"/>
              <a:cs typeface="Times New Roman"/>
            </a:rPr>
            <a:t>15th</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r>
            <a:rPr lang="en-US" sz="1600" b="1" kern="1200">
              <a:solidFill>
                <a:srgbClr val="000000">
                  <a:hueOff val="0"/>
                  <a:satOff val="0"/>
                  <a:lumOff val="0"/>
                  <a:alphaOff val="0"/>
                </a:srgbClr>
              </a:solidFill>
              <a:latin typeface="Arial"/>
              <a:ea typeface="+mn-ea"/>
              <a:cs typeface="+mn-cs"/>
            </a:rPr>
            <a:t>Step 6  </a:t>
          </a:r>
          <a:r>
            <a:rPr lang="en-US" sz="1200" b="1" kern="1200"/>
            <a:t>          </a:t>
          </a:r>
          <a:r>
            <a:rPr lang="en-US" sz="1200" b="0" kern="1200"/>
            <a:t> </a:t>
          </a:r>
          <a:r>
            <a:rPr lang="en-US" sz="1400" b="0" kern="1200">
              <a:solidFill>
                <a:srgbClr val="000000">
                  <a:hueOff val="0"/>
                  <a:satOff val="0"/>
                  <a:lumOff val="0"/>
                  <a:alphaOff val="0"/>
                </a:srgbClr>
              </a:solidFill>
              <a:latin typeface="Arial"/>
              <a:ea typeface="+mn-ea"/>
              <a:cs typeface="+mn-cs"/>
            </a:rPr>
            <a:t>Cluster Supt. Review </a:t>
          </a:r>
          <a:r>
            <a:rPr lang="en-US" sz="1200" b="0" kern="1200"/>
            <a:t> </a:t>
          </a:r>
          <a:r>
            <a:rPr lang="en-US" sz="1200" kern="1200">
              <a:solidFill>
                <a:srgbClr val="FF0000"/>
              </a:solidFill>
              <a:latin typeface="Calibri"/>
              <a:ea typeface="Times New Roman" panose="02020603050405020304" pitchFamily="18" charset="0"/>
              <a:cs typeface="Times New Roman"/>
            </a:rPr>
            <a:t>February</a:t>
          </a:r>
          <a:r>
            <a:rPr lang="en-US" sz="1200" b="0" kern="1200">
              <a:solidFill>
                <a:srgbClr val="FF0000"/>
              </a:solidFill>
            </a:rPr>
            <a:t> </a:t>
          </a:r>
          <a:r>
            <a:rPr lang="en-US" sz="1200" kern="1200">
              <a:solidFill>
                <a:srgbClr val="FF0000"/>
              </a:solidFill>
              <a:latin typeface="Calibri"/>
              <a:ea typeface="Times New Roman" panose="02020603050405020304" pitchFamily="18" charset="0"/>
              <a:cs typeface="Times New Roman"/>
            </a:rPr>
            <a:t>17th-21st</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dgm:t>
        <a:bodyPr/>
        <a:lstStyle/>
        <a:p>
          <a:r>
            <a:rPr lang="en-US" sz="1600" b="1">
              <a:solidFill>
                <a:srgbClr val="000000"/>
              </a:solidFill>
              <a:latin typeface="Arial"/>
              <a:ea typeface="+mn-ea"/>
              <a:cs typeface="+mn-cs"/>
            </a:rPr>
            <a:t>Step 5</a:t>
          </a:r>
          <a:r>
            <a:rPr lang="en-US" sz="1600" b="1" kern="1200">
              <a:solidFill>
                <a:srgbClr val="FF0000"/>
              </a:solidFill>
              <a:latin typeface="Arial"/>
              <a:ea typeface="+mn-ea"/>
              <a:cs typeface="+mn-cs"/>
            </a:rPr>
            <a:t>* </a:t>
          </a:r>
          <a:r>
            <a:rPr lang="en-US" sz="1200" b="1" kern="1200">
              <a:solidFill>
                <a:srgbClr val="000000">
                  <a:hueOff val="0"/>
                  <a:satOff val="0"/>
                  <a:lumOff val="0"/>
                  <a:alphaOff val="0"/>
                </a:srgbClr>
              </a:solidFill>
              <a:latin typeface="Arial"/>
              <a:ea typeface="+mn-ea"/>
              <a:cs typeface="+mn-cs"/>
            </a:rPr>
            <a:t> </a:t>
          </a:r>
          <a:r>
            <a:rPr lang="en-US" sz="1200" b="1" kern="1200"/>
            <a:t>          </a:t>
          </a:r>
          <a:r>
            <a:rPr lang="en-US" sz="1200" b="0" kern="1200"/>
            <a:t> </a:t>
          </a:r>
          <a:r>
            <a:rPr lang="en-US" sz="1400" b="0" u="sng" kern="1200">
              <a:solidFill>
                <a:srgbClr val="000000">
                  <a:hueOff val="0"/>
                  <a:satOff val="0"/>
                  <a:lumOff val="0"/>
                  <a:alphaOff val="0"/>
                </a:srgbClr>
              </a:solidFill>
              <a:latin typeface="Arial"/>
              <a:ea typeface="+mn-ea"/>
              <a:cs typeface="+mn-cs"/>
            </a:rPr>
            <a:t>GO Team</a:t>
          </a:r>
          <a:r>
            <a:rPr lang="en-US" sz="1400" b="0" kern="1200">
              <a:solidFill>
                <a:srgbClr val="000000">
                  <a:hueOff val="0"/>
                  <a:satOff val="0"/>
                  <a:lumOff val="0"/>
                  <a:alphaOff val="0"/>
                </a:srgbClr>
              </a:solidFill>
              <a:latin typeface="Arial"/>
              <a:ea typeface="+mn-ea"/>
              <a:cs typeface="+mn-cs"/>
            </a:rPr>
            <a:t> Feedback Mtg. </a:t>
          </a:r>
          <a:r>
            <a:rPr lang="en-US" sz="1200" b="0" kern="1200"/>
            <a:t>        </a:t>
          </a:r>
          <a:r>
            <a:rPr lang="en-US" sz="1200" kern="1200">
              <a:solidFill>
                <a:srgbClr val="FF0000"/>
              </a:solidFill>
              <a:latin typeface="Calibri"/>
              <a:ea typeface="Times New Roman" panose="02020603050405020304" pitchFamily="18" charset="0"/>
              <a:cs typeface="Times New Roman"/>
            </a:rPr>
            <a:t>Early Feb. – Feb 14th</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a:xfrm>
          <a:off x="483235" y="328443"/>
          <a:ext cx="6524750" cy="657229"/>
        </a:xfrm>
        <a:prstGeom prst="rect">
          <a:avLst/>
        </a:prstGeom>
        <a:gradFill rotWithShape="0">
          <a:gsLst>
            <a:gs pos="0">
              <a:srgbClr val="595B5D">
                <a:hueOff val="0"/>
                <a:satOff val="0"/>
                <a:lumOff val="0"/>
                <a:alphaOff val="0"/>
                <a:satMod val="103000"/>
                <a:lumMod val="102000"/>
                <a:tint val="94000"/>
              </a:srgbClr>
            </a:gs>
            <a:gs pos="50000">
              <a:srgbClr val="595B5D">
                <a:hueOff val="0"/>
                <a:satOff val="0"/>
                <a:lumOff val="0"/>
                <a:alphaOff val="0"/>
                <a:satMod val="110000"/>
                <a:lumMod val="100000"/>
                <a:shade val="100000"/>
              </a:srgbClr>
            </a:gs>
            <a:gs pos="100000">
              <a:srgbClr val="595B5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3000">
              <a:solidFill>
                <a:sysClr val="window" lastClr="FFFFFF"/>
              </a:solidFill>
              <a:latin typeface="Calibri" panose="020F0502020204030204" pitchFamily="34" charset="0"/>
              <a:ea typeface="+mn-ea"/>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a:xfrm>
          <a:off x="-4829844" y="-740211"/>
          <a:ext cx="5752583" cy="5752583"/>
        </a:xfrm>
        <a:prstGeom prst="blockArc">
          <a:avLst>
            <a:gd name="adj1" fmla="val 18900000"/>
            <a:gd name="adj2" fmla="val 2700000"/>
            <a:gd name="adj3" fmla="val 375"/>
          </a:avLst>
        </a:prstGeom>
        <a:noFill/>
        <a:ln w="12700" cap="flat" cmpd="sng" algn="ctr">
          <a:solidFill>
            <a:srgbClr val="159839">
              <a:hueOff val="0"/>
              <a:satOff val="0"/>
              <a:lumOff val="0"/>
              <a:alphaOff val="0"/>
            </a:srgbClr>
          </a:solidFill>
          <a:prstDash val="solid"/>
          <a:miter lim="800000"/>
        </a:ln>
        <a:effectLst/>
        <a:scene3d>
          <a:camera prst="orthographicFront"/>
          <a:lightRig rig="flat" dir="t"/>
        </a:scene3d>
        <a:sp3d prstMaterial="matte"/>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a:xfrm>
          <a:off x="860040" y="1314458"/>
          <a:ext cx="6147945" cy="657229"/>
        </a:xfrm>
        <a:prstGeom prst="rect">
          <a:avLst/>
        </a:prstGeom>
        <a:gradFill rotWithShape="0">
          <a:gsLst>
            <a:gs pos="0">
              <a:srgbClr val="595B5D">
                <a:hueOff val="-1469746"/>
                <a:satOff val="24508"/>
                <a:lumOff val="-588"/>
                <a:alphaOff val="0"/>
                <a:satMod val="103000"/>
                <a:lumMod val="102000"/>
                <a:tint val="94000"/>
              </a:srgbClr>
            </a:gs>
            <a:gs pos="50000">
              <a:srgbClr val="595B5D">
                <a:hueOff val="-1469746"/>
                <a:satOff val="24508"/>
                <a:lumOff val="-588"/>
                <a:alphaOff val="0"/>
                <a:satMod val="110000"/>
                <a:lumMod val="100000"/>
                <a:shade val="100000"/>
              </a:srgbClr>
            </a:gs>
            <a:gs pos="100000">
              <a:srgbClr val="595B5D">
                <a:hueOff val="-1469746"/>
                <a:satOff val="24508"/>
                <a:lumOff val="-58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3000">
              <a:solidFill>
                <a:sysClr val="window" lastClr="FFFFFF"/>
              </a:solidFill>
              <a:latin typeface="Calibri" panose="020F0502020204030204" pitchFamily="34" charset="0"/>
              <a:ea typeface="+mn-ea"/>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a:xfrm>
          <a:off x="860040" y="2111772"/>
          <a:ext cx="6147945" cy="1034629"/>
        </a:xfrm>
        <a:prstGeom prst="rect">
          <a:avLst/>
        </a:prstGeom>
        <a:gradFill rotWithShape="0">
          <a:gsLst>
            <a:gs pos="0">
              <a:srgbClr val="595B5D">
                <a:hueOff val="-2939492"/>
                <a:satOff val="49016"/>
                <a:lumOff val="-1176"/>
                <a:alphaOff val="0"/>
                <a:satMod val="103000"/>
                <a:lumMod val="102000"/>
                <a:tint val="94000"/>
              </a:srgbClr>
            </a:gs>
            <a:gs pos="50000">
              <a:srgbClr val="595B5D">
                <a:hueOff val="-2939492"/>
                <a:satOff val="49016"/>
                <a:lumOff val="-1176"/>
                <a:alphaOff val="0"/>
                <a:satMod val="110000"/>
                <a:lumMod val="100000"/>
                <a:shade val="100000"/>
              </a:srgbClr>
            </a:gs>
            <a:gs pos="100000">
              <a:srgbClr val="595B5D">
                <a:hueOff val="-2939492"/>
                <a:satOff val="49016"/>
                <a:lumOff val="-117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marL="1200150" indent="-1200150">
            <a:lnSpc>
              <a:spcPct val="100000"/>
            </a:lnSpc>
            <a:spcAft>
              <a:spcPts val="0"/>
            </a:spcAft>
            <a:buNone/>
          </a:pPr>
          <a:r>
            <a:rPr lang="en-US" sz="3000">
              <a:solidFill>
                <a:sysClr val="window" lastClr="FFFFFF"/>
              </a:solidFill>
              <a:latin typeface="Calibri" panose="020F0502020204030204" pitchFamily="34" charset="0"/>
              <a:ea typeface="+mn-ea"/>
              <a:cs typeface="Calibri" panose="020F0502020204030204" pitchFamily="34" charset="0"/>
            </a:rPr>
            <a:t>Step 3: Budget Parameters</a:t>
          </a:r>
        </a:p>
        <a:p>
          <a:pPr marL="1314450" indent="-171450">
            <a:lnSpc>
              <a:spcPct val="100000"/>
            </a:lnSpc>
            <a:spcAft>
              <a:spcPts val="0"/>
            </a:spcAft>
            <a:buNone/>
          </a:pPr>
          <a:r>
            <a:rPr lang="en-US" sz="3000">
              <a:solidFill>
                <a:sysClr val="window" lastClr="FFFFFF"/>
              </a:solidFill>
              <a:latin typeface="Calibri" panose="020F0502020204030204" pitchFamily="34" charset="0"/>
              <a:ea typeface="+mn-ea"/>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a:xfrm>
          <a:off x="483235" y="3286487"/>
          <a:ext cx="6524750" cy="657229"/>
        </a:xfrm>
        <a:prstGeom prst="rect">
          <a:avLst/>
        </a:prstGeom>
        <a:gradFill rotWithShape="0">
          <a:gsLst>
            <a:gs pos="0">
              <a:srgbClr val="595B5D">
                <a:hueOff val="-4409238"/>
                <a:satOff val="73524"/>
                <a:lumOff val="-1764"/>
                <a:alphaOff val="0"/>
                <a:satMod val="103000"/>
                <a:lumMod val="102000"/>
                <a:tint val="94000"/>
              </a:srgbClr>
            </a:gs>
            <a:gs pos="50000">
              <a:srgbClr val="595B5D">
                <a:hueOff val="-4409238"/>
                <a:satOff val="73524"/>
                <a:lumOff val="-1764"/>
                <a:alphaOff val="0"/>
                <a:satMod val="110000"/>
                <a:lumMod val="100000"/>
                <a:shade val="100000"/>
              </a:srgbClr>
            </a:gs>
            <a:gs pos="100000">
              <a:srgbClr val="595B5D">
                <a:hueOff val="-4409238"/>
                <a:satOff val="73524"/>
                <a:lumOff val="-1764"/>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3000">
              <a:solidFill>
                <a:sysClr val="window" lastClr="FFFFFF"/>
              </a:solidFill>
              <a:latin typeface="Calibri" panose="020F0502020204030204" pitchFamily="34" charset="0"/>
              <a:ea typeface="+mn-ea"/>
              <a:cs typeface="Calibri" panose="020F0502020204030204" pitchFamily="34" charset="0"/>
            </a:rPr>
            <a:t>Step 4: Budget Development Process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1469746"/>
              <a:satOff val="24508"/>
              <a:lumOff val="-588"/>
              <a:alphaOff val="0"/>
            </a:srgbClr>
          </a:solidFill>
          <a:prstDash val="solid"/>
          <a:miter lim="800000"/>
        </a:ln>
        <a:effectLst/>
        <a:scene3d>
          <a:camera prst="orthographicFront"/>
          <a:lightRig rig="flat" dir="t"/>
        </a:scene3d>
        <a:sp3d z="190500" extrusionH="12700" prstMaterial="plastic">
          <a:bevelT w="50800" h="50800"/>
        </a:sp3d>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2939492"/>
              <a:satOff val="49016"/>
              <a:lumOff val="-1176"/>
              <a:alphaOff val="0"/>
            </a:srgbClr>
          </a:solidFill>
          <a:prstDash val="solid"/>
          <a:miter lim="800000"/>
        </a:ln>
        <a:effectLst/>
        <a:scene3d>
          <a:camera prst="orthographicFront"/>
          <a:lightRig rig="flat" dir="t"/>
        </a:scene3d>
        <a:sp3d z="190500" extrusionH="12700" prstMaterial="plastic">
          <a:bevelT w="50800" h="50800"/>
        </a:sp3d>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rgbClr val="595B5D">
              <a:hueOff val="-4409238"/>
              <a:satOff val="73524"/>
              <a:lumOff val="-1764"/>
              <a:alphaOff val="0"/>
            </a:srgbClr>
          </a:solidFill>
          <a:prstDash val="solid"/>
          <a:miter lim="800000"/>
        </a:ln>
        <a:effectLst/>
        <a:scene3d>
          <a:camera prst="orthographicFront"/>
          <a:lightRig rig="flat" dir="t"/>
        </a:scene3d>
        <a:sp3d z="190500" extrusionH="12700" prstMaterial="plastic">
          <a:bevelT w="50800" h="50800"/>
        </a:sp3d>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6_4" csCatId="accent6" phldr="1"/>
      <dgm:spPr/>
      <dgm:t>
        <a:bodyPr/>
        <a:lstStyle/>
        <a:p>
          <a:endParaRPr lang="en-US"/>
        </a:p>
      </dgm:t>
    </dgm:pt>
    <dgm:pt modelId="{15E91B16-ED2B-4A5B-B8F8-F82CD0D222E2}">
      <dgm:prSet custT="1"/>
      <dgm:spPr/>
      <dgm:t>
        <a:bodyPr/>
        <a:lstStyle/>
        <a:p>
          <a:pPr>
            <a:lnSpc>
              <a:spcPct val="100000"/>
            </a:lnSpc>
          </a:pPr>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pPr>
            <a:lnSpc>
              <a:spcPct val="100000"/>
            </a:lnSpc>
          </a:pPr>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pPr>
            <a:lnSpc>
              <a:spcPct val="100000"/>
            </a:lnSpc>
          </a:pPr>
          <a:r>
            <a:rPr lang="en-US" sz="1800" dirty="0"/>
            <a:t>The proposed budget for the general operations of the school are reflected at $</a:t>
          </a:r>
          <a:r>
            <a:rPr lang="en-US" sz="1800" b="0" i="0" u="none" dirty="0"/>
            <a:t>                                                                    5,732,995 </a:t>
          </a:r>
          <a:endParaRPr lang="en-US" sz="1800" dirty="0"/>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pPr>
            <a:lnSpc>
              <a:spcPct val="100000"/>
            </a:lnSpc>
          </a:pPr>
          <a:r>
            <a:rPr lang="en-US" sz="1800" dirty="0"/>
            <a:t>This investment plan for FY26 accommodates a student population that is projected to be _269____ students, which is a </a:t>
          </a:r>
          <a:r>
            <a:rPr lang="en-US" sz="1800" dirty="0">
              <a:solidFill>
                <a:srgbClr val="FF0000"/>
              </a:solidFill>
            </a:rPr>
            <a:t>increase</a:t>
          </a:r>
          <a:r>
            <a:rPr lang="en-US" sz="1800" dirty="0"/>
            <a:t>/decrease of ___207___ students from </a:t>
          </a:r>
          <a:r>
            <a:rPr lang="en-US" sz="1800" dirty="0">
              <a:latin typeface="Arial Black"/>
            </a:rPr>
            <a:t>FY25</a:t>
          </a:r>
          <a:r>
            <a:rPr lang="en-US" sz="1800" dirty="0"/>
            <a:t>.</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E2D9D8-0631-4FF8-A5E9-7CC46768789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73FD818-638B-41FF-B143-B7B2FE5508BA}">
      <dgm:prSet custT="1"/>
      <dgm:spPr/>
      <dgm:t>
        <a:bodyPr/>
        <a:lstStyle/>
        <a:p>
          <a:pPr>
            <a:lnSpc>
              <a:spcPct val="100000"/>
            </a:lnSpc>
            <a:defRPr b="1"/>
          </a:pPr>
          <a:r>
            <a:rPr lang="en-US" sz="3200" u="sng"/>
            <a:t>Overview</a:t>
          </a:r>
          <a:endParaRPr lang="en-US" sz="3200"/>
        </a:p>
      </dgm:t>
    </dgm:pt>
    <dgm:pt modelId="{133586D8-4658-4B62-9DA0-DE180D4D81FD}" type="parTrans" cxnId="{FB6701E3-7268-43A4-B76D-FF852B343B65}">
      <dgm:prSet/>
      <dgm:spPr/>
      <dgm:t>
        <a:bodyPr/>
        <a:lstStyle/>
        <a:p>
          <a:endParaRPr lang="en-US"/>
        </a:p>
      </dgm:t>
    </dgm:pt>
    <dgm:pt modelId="{95570ACA-652E-4DD5-B00A-D9059C8903CC}" type="sibTrans" cxnId="{FB6701E3-7268-43A4-B76D-FF852B343B65}">
      <dgm:prSet/>
      <dgm:spPr/>
      <dgm:t>
        <a:bodyPr/>
        <a:lstStyle/>
        <a:p>
          <a:endParaRPr lang="en-US"/>
        </a:p>
      </dgm:t>
    </dgm:pt>
    <dgm:pt modelId="{1873B92A-C3B8-4D92-8D82-A6BDDA1199AB}">
      <dgm:prSet/>
      <dgm:spPr/>
      <dgm:t>
        <a:bodyPr/>
        <a:lstStyle/>
        <a:p>
          <a:pPr rtl="0">
            <a:lnSpc>
              <a:spcPct val="100000"/>
            </a:lnSpc>
          </a:pPr>
          <a:r>
            <a:rPr lang="en-US">
              <a:latin typeface="Arial Black"/>
            </a:rPr>
            <a:t>* </a:t>
          </a:r>
          <a:r>
            <a:rPr lang="en-US"/>
            <a:t>The district is piloting a zero-based budgeting (ZBB) process for Signature and Turnaround Program Funds this year. </a:t>
          </a:r>
        </a:p>
      </dgm:t>
    </dgm:pt>
    <dgm:pt modelId="{CFE1E0F9-59E9-4AEE-9BC4-315FAEEAA7F9}" type="parTrans" cxnId="{96F9405F-8916-455E-BDF4-E99D6D0A74AE}">
      <dgm:prSet/>
      <dgm:spPr/>
      <dgm:t>
        <a:bodyPr/>
        <a:lstStyle/>
        <a:p>
          <a:endParaRPr lang="en-US"/>
        </a:p>
      </dgm:t>
    </dgm:pt>
    <dgm:pt modelId="{759AF8DD-4134-409A-9706-E4FBD43853B7}" type="sibTrans" cxnId="{96F9405F-8916-455E-BDF4-E99D6D0A74AE}">
      <dgm:prSet/>
      <dgm:spPr/>
      <dgm:t>
        <a:bodyPr/>
        <a:lstStyle/>
        <a:p>
          <a:endParaRPr lang="en-US"/>
        </a:p>
      </dgm:t>
    </dgm:pt>
    <dgm:pt modelId="{82A814D1-4523-4DC6-B2D4-08C75A31C79B}">
      <dgm:prSet/>
      <dgm:spPr/>
      <dgm:t>
        <a:bodyPr/>
        <a:lstStyle/>
        <a:p>
          <a:pPr rtl="0">
            <a:lnSpc>
              <a:spcPct val="100000"/>
            </a:lnSpc>
          </a:pPr>
          <a:r>
            <a:rPr lang="en-US">
              <a:latin typeface="Arial Black"/>
            </a:rPr>
            <a:t>* </a:t>
          </a:r>
          <a:r>
            <a:rPr lang="en-US"/>
            <a:t>Zero-based budgeting (ZBB) is a budgeting process that </a:t>
          </a:r>
          <a:r>
            <a:rPr lang="en-US" u="sng"/>
            <a:t>allocates funding based on program efficiency and necessity rather than budget history.</a:t>
          </a:r>
          <a:r>
            <a:rPr lang="en-US"/>
            <a:t> As opposed to traditional budgeting, no item is automatically included in the next budget. </a:t>
          </a:r>
        </a:p>
      </dgm:t>
    </dgm:pt>
    <dgm:pt modelId="{1AD7C0C3-00DD-44CD-859F-E2FE9768A3A9}" type="parTrans" cxnId="{0983AA70-6D43-4C34-BFFD-D4124A467C18}">
      <dgm:prSet/>
      <dgm:spPr/>
      <dgm:t>
        <a:bodyPr/>
        <a:lstStyle/>
        <a:p>
          <a:endParaRPr lang="en-US"/>
        </a:p>
      </dgm:t>
    </dgm:pt>
    <dgm:pt modelId="{3EA455BF-6D0C-46A3-8479-EDDE10CCB74D}" type="sibTrans" cxnId="{0983AA70-6D43-4C34-BFFD-D4124A467C18}">
      <dgm:prSet/>
      <dgm:spPr/>
      <dgm:t>
        <a:bodyPr/>
        <a:lstStyle/>
        <a:p>
          <a:endParaRPr lang="en-US"/>
        </a:p>
      </dgm:t>
    </dgm:pt>
    <dgm:pt modelId="{C8A6F693-EAF1-4399-B688-84C3A78B793A}">
      <dgm:prSet/>
      <dgm:spPr/>
      <dgm:t>
        <a:bodyPr/>
        <a:lstStyle/>
        <a:p>
          <a:pPr rtl="0">
            <a:lnSpc>
              <a:spcPct val="100000"/>
            </a:lnSpc>
          </a:pPr>
          <a:r>
            <a:rPr lang="en-US">
              <a:latin typeface="Arial Black"/>
            </a:rPr>
            <a:t>* </a:t>
          </a:r>
          <a:r>
            <a:rPr lang="en-US"/>
            <a:t>As such the </a:t>
          </a:r>
          <a:r>
            <a:rPr lang="en-US" b="1" u="sng"/>
            <a:t>initial</a:t>
          </a:r>
          <a:r>
            <a:rPr lang="en-US"/>
            <a:t> allocation for these programs at all schools will be $0. </a:t>
          </a:r>
        </a:p>
      </dgm:t>
    </dgm:pt>
    <dgm:pt modelId="{7F7D2BA5-74FC-4FF2-BEC6-FEA1F4B4B98F}" type="parTrans" cxnId="{1F6C7298-846B-4AF8-A30F-7EC84396998F}">
      <dgm:prSet/>
      <dgm:spPr/>
      <dgm:t>
        <a:bodyPr/>
        <a:lstStyle/>
        <a:p>
          <a:endParaRPr lang="en-US"/>
        </a:p>
      </dgm:t>
    </dgm:pt>
    <dgm:pt modelId="{D284F81C-01C3-497F-BCEF-C3EB7482FCD8}" type="sibTrans" cxnId="{1F6C7298-846B-4AF8-A30F-7EC84396998F}">
      <dgm:prSet/>
      <dgm:spPr/>
      <dgm:t>
        <a:bodyPr/>
        <a:lstStyle/>
        <a:p>
          <a:endParaRPr lang="en-US"/>
        </a:p>
      </dgm:t>
    </dgm:pt>
    <dgm:pt modelId="{2FD1542E-0106-4363-88EC-4E67BBA80FE6}">
      <dgm:prSet custT="1"/>
      <dgm:spPr/>
      <dgm:t>
        <a:bodyPr/>
        <a:lstStyle/>
        <a:p>
          <a:pPr>
            <a:lnSpc>
              <a:spcPct val="100000"/>
            </a:lnSpc>
            <a:defRPr b="1"/>
          </a:pPr>
          <a:r>
            <a:rPr lang="en-US" sz="3200" u="sng"/>
            <a:t>Process</a:t>
          </a:r>
          <a:endParaRPr lang="en-US" sz="3200"/>
        </a:p>
      </dgm:t>
    </dgm:pt>
    <dgm:pt modelId="{0C4B0086-D46F-4178-9F8F-9F059809F904}" type="parTrans" cxnId="{02676FCC-387C-4751-BCD6-B1F7C438DF1A}">
      <dgm:prSet/>
      <dgm:spPr/>
      <dgm:t>
        <a:bodyPr/>
        <a:lstStyle/>
        <a:p>
          <a:endParaRPr lang="en-US"/>
        </a:p>
      </dgm:t>
    </dgm:pt>
    <dgm:pt modelId="{ABE915C6-CD07-4046-B427-87C15C94E1F2}" type="sibTrans" cxnId="{02676FCC-387C-4751-BCD6-B1F7C438DF1A}">
      <dgm:prSet/>
      <dgm:spPr/>
      <dgm:t>
        <a:bodyPr/>
        <a:lstStyle/>
        <a:p>
          <a:endParaRPr lang="en-US"/>
        </a:p>
      </dgm:t>
    </dgm:pt>
    <dgm:pt modelId="{FE2C983B-6D85-439B-BAED-C5067729AB06}">
      <dgm:prSet/>
      <dgm:spPr/>
      <dgm:t>
        <a:bodyPr/>
        <a:lstStyle/>
        <a:p>
          <a:pPr rtl="0">
            <a:lnSpc>
              <a:spcPct val="100000"/>
            </a:lnSpc>
            <a:spcAft>
              <a:spcPts val="600"/>
            </a:spcAft>
          </a:pPr>
          <a:r>
            <a:rPr lang="en-US">
              <a:latin typeface="Arial Black"/>
            </a:rPr>
            <a:t>* </a:t>
          </a:r>
          <a:r>
            <a:rPr lang="en-US"/>
            <a:t>Principals will develop proposed requests for the personnel and non-personnel they need to support the Signature and/or Turnaround Programs at their schools.  </a:t>
          </a:r>
        </a:p>
      </dgm:t>
    </dgm:pt>
    <dgm:pt modelId="{F65B9D36-D983-4CA9-9791-3485429FBF61}" type="parTrans" cxnId="{C7A2AAFB-3278-4121-A422-F4BDF7EB3916}">
      <dgm:prSet/>
      <dgm:spPr/>
      <dgm:t>
        <a:bodyPr/>
        <a:lstStyle/>
        <a:p>
          <a:endParaRPr lang="en-US"/>
        </a:p>
      </dgm:t>
    </dgm:pt>
    <dgm:pt modelId="{9D117439-F4A1-471B-A9D6-A4A5270D82F4}" type="sibTrans" cxnId="{C7A2AAFB-3278-4121-A422-F4BDF7EB3916}">
      <dgm:prSet/>
      <dgm:spPr/>
      <dgm:t>
        <a:bodyPr/>
        <a:lstStyle/>
        <a:p>
          <a:endParaRPr lang="en-US"/>
        </a:p>
      </dgm:t>
    </dgm:pt>
    <dgm:pt modelId="{B3F0EBD5-89A5-41A7-B609-43D3D7C554C9}">
      <dgm:prSet/>
      <dgm:spPr/>
      <dgm:t>
        <a:bodyPr/>
        <a:lstStyle/>
        <a:p>
          <a:pPr rtl="0">
            <a:lnSpc>
              <a:spcPct val="100000"/>
            </a:lnSpc>
            <a:spcAft>
              <a:spcPts val="600"/>
            </a:spcAft>
          </a:pPr>
          <a:r>
            <a:rPr lang="en-US" b="0" u="sng">
              <a:latin typeface="Arial"/>
              <a:ea typeface="Calibri"/>
              <a:cs typeface="Calibri"/>
            </a:rPr>
            <a:t>* Principals will share and discuss their proposals and rationale for the proposals with their school GO Team for feedback.</a:t>
          </a:r>
          <a:r>
            <a:rPr lang="en-US">
              <a:latin typeface="Arial Black"/>
              <a:ea typeface="Calibri"/>
              <a:cs typeface="Calibri"/>
            </a:rPr>
            <a:t> </a:t>
          </a:r>
          <a:r>
            <a:rPr lang="en-US"/>
            <a:t> </a:t>
          </a:r>
        </a:p>
      </dgm:t>
    </dgm:pt>
    <dgm:pt modelId="{D41708FB-47F8-4122-B314-C1B89C9F3F0D}" type="parTrans" cxnId="{ED5900A8-619C-406D-A0B3-754FAF027EAD}">
      <dgm:prSet/>
      <dgm:spPr/>
      <dgm:t>
        <a:bodyPr/>
        <a:lstStyle/>
        <a:p>
          <a:endParaRPr lang="en-US"/>
        </a:p>
      </dgm:t>
    </dgm:pt>
    <dgm:pt modelId="{447683F4-C706-40E9-9CC8-5839EB0C32CC}" type="sibTrans" cxnId="{ED5900A8-619C-406D-A0B3-754FAF027EAD}">
      <dgm:prSet/>
      <dgm:spPr/>
      <dgm:t>
        <a:bodyPr/>
        <a:lstStyle/>
        <a:p>
          <a:endParaRPr lang="en-US"/>
        </a:p>
      </dgm:t>
    </dgm:pt>
    <dgm:pt modelId="{1FDF0A5D-9ABA-43A0-A204-95A7A7B6C92E}">
      <dgm:prSet/>
      <dgm:spPr/>
      <dgm:t>
        <a:bodyPr/>
        <a:lstStyle/>
        <a:p>
          <a:pPr rtl="0">
            <a:lnSpc>
              <a:spcPct val="100000"/>
            </a:lnSpc>
            <a:spcAft>
              <a:spcPts val="600"/>
            </a:spcAft>
          </a:pPr>
          <a:r>
            <a:rPr lang="en-US">
              <a:latin typeface="Arial Black"/>
            </a:rPr>
            <a:t>* </a:t>
          </a:r>
          <a:r>
            <a:rPr lang="en-US"/>
            <a:t>After discussing with their GO Team, principals will submit their request for review by January 31st.</a:t>
          </a:r>
          <a:r>
            <a:rPr lang="en-US">
              <a:latin typeface="Arial Black"/>
            </a:rPr>
            <a:t> </a:t>
          </a:r>
          <a:r>
            <a:rPr lang="en-US">
              <a:latin typeface="Arial"/>
              <a:cs typeface="Arial"/>
            </a:rPr>
            <a:t>Funding for these programs will be provided the week of February 3rd. </a:t>
          </a:r>
        </a:p>
      </dgm:t>
    </dgm:pt>
    <dgm:pt modelId="{06151A24-7BA2-4EC1-B070-80D14B7C1DBC}" type="parTrans" cxnId="{692AEDE1-1407-45F0-AB52-31C603C7B15B}">
      <dgm:prSet/>
      <dgm:spPr/>
      <dgm:t>
        <a:bodyPr/>
        <a:lstStyle/>
        <a:p>
          <a:endParaRPr lang="en-US"/>
        </a:p>
      </dgm:t>
    </dgm:pt>
    <dgm:pt modelId="{FD263A47-1CAA-45C8-B420-6B1AB00D3843}" type="sibTrans" cxnId="{692AEDE1-1407-45F0-AB52-31C603C7B15B}">
      <dgm:prSet/>
      <dgm:spPr/>
      <dgm:t>
        <a:bodyPr/>
        <a:lstStyle/>
        <a:p>
          <a:endParaRPr lang="en-US"/>
        </a:p>
      </dgm:t>
    </dgm:pt>
    <dgm:pt modelId="{EFA244B3-E1E9-472E-9088-352574DD3109}" type="pres">
      <dgm:prSet presAssocID="{91E2D9D8-0631-4FF8-A5E9-7CC467687891}" presName="root" presStyleCnt="0">
        <dgm:presLayoutVars>
          <dgm:dir/>
          <dgm:resizeHandles val="exact"/>
        </dgm:presLayoutVars>
      </dgm:prSet>
      <dgm:spPr/>
    </dgm:pt>
    <dgm:pt modelId="{B60B5060-DBD7-4D99-AEBE-7F7AF3C6B284}" type="pres">
      <dgm:prSet presAssocID="{D73FD818-638B-41FF-B143-B7B2FE5508BA}" presName="compNode" presStyleCnt="0"/>
      <dgm:spPr/>
    </dgm:pt>
    <dgm:pt modelId="{7FC23713-313B-4007-98C5-9B3864F1E659}" type="pres">
      <dgm:prSet presAssocID="{D73FD818-638B-41FF-B143-B7B2FE5508BA}" presName="iconRect" presStyleLbl="node1" presStyleIdx="0" presStyleCnt="2" custScaleX="113403" custScaleY="78220" custLinFactNeighborY="-63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9F6275-F223-4290-861A-ED20F3D2160D}" type="pres">
      <dgm:prSet presAssocID="{D73FD818-638B-41FF-B143-B7B2FE5508BA}" presName="iconSpace" presStyleCnt="0"/>
      <dgm:spPr/>
    </dgm:pt>
    <dgm:pt modelId="{F6BFB254-F64B-4179-907B-86DAB7182656}" type="pres">
      <dgm:prSet presAssocID="{D73FD818-638B-41FF-B143-B7B2FE5508BA}" presName="parTx" presStyleLbl="revTx" presStyleIdx="0" presStyleCnt="4" custLinFactY="-27308" custLinFactNeighborX="461" custLinFactNeighborY="-100000">
        <dgm:presLayoutVars>
          <dgm:chMax val="0"/>
          <dgm:chPref val="0"/>
        </dgm:presLayoutVars>
      </dgm:prSet>
      <dgm:spPr/>
    </dgm:pt>
    <dgm:pt modelId="{AD8EFB18-ADF9-4078-ADBF-FB028AD55526}" type="pres">
      <dgm:prSet presAssocID="{D73FD818-638B-41FF-B143-B7B2FE5508BA}" presName="txSpace" presStyleCnt="0"/>
      <dgm:spPr/>
    </dgm:pt>
    <dgm:pt modelId="{A7A65C3E-942C-434A-8EBB-D23C7D65CCBA}" type="pres">
      <dgm:prSet presAssocID="{D73FD818-638B-41FF-B143-B7B2FE5508BA}" presName="desTx" presStyleLbl="revTx" presStyleIdx="1" presStyleCnt="4" custLinFactNeighborX="-692" custLinFactNeighborY="-28783">
        <dgm:presLayoutVars/>
      </dgm:prSet>
      <dgm:spPr/>
    </dgm:pt>
    <dgm:pt modelId="{D481E210-E003-4BF9-BA61-A7154D04242A}" type="pres">
      <dgm:prSet presAssocID="{95570ACA-652E-4DD5-B00A-D9059C8903CC}" presName="sibTrans" presStyleCnt="0"/>
      <dgm:spPr/>
    </dgm:pt>
    <dgm:pt modelId="{38C8C16A-DDC4-43B1-9E77-8FAC36D0AD7F}" type="pres">
      <dgm:prSet presAssocID="{2FD1542E-0106-4363-88EC-4E67BBA80FE6}" presName="compNode" presStyleCnt="0"/>
      <dgm:spPr/>
    </dgm:pt>
    <dgm:pt modelId="{D425D025-37E5-47EC-9632-48C8FB4ED6AD}" type="pres">
      <dgm:prSet presAssocID="{2FD1542E-0106-4363-88EC-4E67BBA80FE6}" presName="iconRect" presStyleLbl="node1" presStyleIdx="1" presStyleCnt="2" custLinFactNeighborX="-659" custLinFactNeighborY="-47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879E322-E969-42DA-927A-C473D3AD3546}" type="pres">
      <dgm:prSet presAssocID="{2FD1542E-0106-4363-88EC-4E67BBA80FE6}" presName="iconSpace" presStyleCnt="0"/>
      <dgm:spPr/>
    </dgm:pt>
    <dgm:pt modelId="{8F055027-061B-4AB4-93D0-F6E408843C69}" type="pres">
      <dgm:prSet presAssocID="{2FD1542E-0106-4363-88EC-4E67BBA80FE6}" presName="parTx" presStyleLbl="revTx" presStyleIdx="2" presStyleCnt="4" custLinFactNeighborX="-231" custLinFactNeighborY="-94173">
        <dgm:presLayoutVars>
          <dgm:chMax val="0"/>
          <dgm:chPref val="0"/>
        </dgm:presLayoutVars>
      </dgm:prSet>
      <dgm:spPr/>
    </dgm:pt>
    <dgm:pt modelId="{450B1790-58AC-4DC4-ACD7-8728EEF2172D}" type="pres">
      <dgm:prSet presAssocID="{2FD1542E-0106-4363-88EC-4E67BBA80FE6}" presName="txSpace" presStyleCnt="0"/>
      <dgm:spPr/>
    </dgm:pt>
    <dgm:pt modelId="{3AB6420D-7123-448A-BA39-76E75EAD54C2}" type="pres">
      <dgm:prSet presAssocID="{2FD1542E-0106-4363-88EC-4E67BBA80FE6}" presName="desTx" presStyleLbl="revTx" presStyleIdx="3" presStyleCnt="4" custLinFactNeighborX="-1844" custLinFactNeighborY="-24617">
        <dgm:presLayoutVars/>
      </dgm:prSet>
      <dgm:spPr/>
    </dgm:pt>
  </dgm:ptLst>
  <dgm:cxnLst>
    <dgm:cxn modelId="{F71DFB0E-7A19-46A6-B4D1-802F08987E17}" type="presOf" srcId="{FE2C983B-6D85-439B-BAED-C5067729AB06}" destId="{3AB6420D-7123-448A-BA39-76E75EAD54C2}" srcOrd="0" destOrd="0" presId="urn:microsoft.com/office/officeart/2018/2/layout/IconLabelDescriptionList"/>
    <dgm:cxn modelId="{99334A19-86E5-4A79-BD89-BC252E4BBDDD}" type="presOf" srcId="{1873B92A-C3B8-4D92-8D82-A6BDDA1199AB}" destId="{A7A65C3E-942C-434A-8EBB-D23C7D65CCBA}" srcOrd="0" destOrd="0" presId="urn:microsoft.com/office/officeart/2018/2/layout/IconLabelDescriptionList"/>
    <dgm:cxn modelId="{96F9405F-8916-455E-BDF4-E99D6D0A74AE}" srcId="{D73FD818-638B-41FF-B143-B7B2FE5508BA}" destId="{1873B92A-C3B8-4D92-8D82-A6BDDA1199AB}" srcOrd="0" destOrd="0" parTransId="{CFE1E0F9-59E9-4AEE-9BC4-315FAEEAA7F9}" sibTransId="{759AF8DD-4134-409A-9706-E4FBD43853B7}"/>
    <dgm:cxn modelId="{233FDA45-EBB0-4A0F-B303-73A9337CB1C2}" type="presOf" srcId="{2FD1542E-0106-4363-88EC-4E67BBA80FE6}" destId="{8F055027-061B-4AB4-93D0-F6E408843C69}" srcOrd="0" destOrd="0" presId="urn:microsoft.com/office/officeart/2018/2/layout/IconLabelDescriptionList"/>
    <dgm:cxn modelId="{0983AA70-6D43-4C34-BFFD-D4124A467C18}" srcId="{D73FD818-638B-41FF-B143-B7B2FE5508BA}" destId="{82A814D1-4523-4DC6-B2D4-08C75A31C79B}" srcOrd="1" destOrd="0" parTransId="{1AD7C0C3-00DD-44CD-859F-E2FE9768A3A9}" sibTransId="{3EA455BF-6D0C-46A3-8479-EDDE10CCB74D}"/>
    <dgm:cxn modelId="{06274D76-016F-4A67-8D0E-1046C87611E3}" type="presOf" srcId="{B3F0EBD5-89A5-41A7-B609-43D3D7C554C9}" destId="{3AB6420D-7123-448A-BA39-76E75EAD54C2}" srcOrd="0" destOrd="1" presId="urn:microsoft.com/office/officeart/2018/2/layout/IconLabelDescriptionList"/>
    <dgm:cxn modelId="{C31C137D-8548-408B-9C97-390ED850722C}" type="presOf" srcId="{1FDF0A5D-9ABA-43A0-A204-95A7A7B6C92E}" destId="{3AB6420D-7123-448A-BA39-76E75EAD54C2}" srcOrd="0" destOrd="2" presId="urn:microsoft.com/office/officeart/2018/2/layout/IconLabelDescriptionList"/>
    <dgm:cxn modelId="{EEA3D486-8B5C-4387-85FA-5C03E3FDF222}" type="presOf" srcId="{C8A6F693-EAF1-4399-B688-84C3A78B793A}" destId="{A7A65C3E-942C-434A-8EBB-D23C7D65CCBA}" srcOrd="0" destOrd="2" presId="urn:microsoft.com/office/officeart/2018/2/layout/IconLabelDescriptionList"/>
    <dgm:cxn modelId="{1F6C7298-846B-4AF8-A30F-7EC84396998F}" srcId="{D73FD818-638B-41FF-B143-B7B2FE5508BA}" destId="{C8A6F693-EAF1-4399-B688-84C3A78B793A}" srcOrd="2" destOrd="0" parTransId="{7F7D2BA5-74FC-4FF2-BEC6-FEA1F4B4B98F}" sibTransId="{D284F81C-01C3-497F-BCEF-C3EB7482FCD8}"/>
    <dgm:cxn modelId="{274364A1-F6CD-4712-9EC4-1A56D1DEDC13}" type="presOf" srcId="{91E2D9D8-0631-4FF8-A5E9-7CC467687891}" destId="{EFA244B3-E1E9-472E-9088-352574DD3109}" srcOrd="0" destOrd="0" presId="urn:microsoft.com/office/officeart/2018/2/layout/IconLabelDescriptionList"/>
    <dgm:cxn modelId="{ED5900A8-619C-406D-A0B3-754FAF027EAD}" srcId="{2FD1542E-0106-4363-88EC-4E67BBA80FE6}" destId="{B3F0EBD5-89A5-41A7-B609-43D3D7C554C9}" srcOrd="1" destOrd="0" parTransId="{D41708FB-47F8-4122-B314-C1B89C9F3F0D}" sibTransId="{447683F4-C706-40E9-9CC8-5839EB0C32CC}"/>
    <dgm:cxn modelId="{A70B09B6-E60B-4221-9891-3814943B7366}" type="presOf" srcId="{82A814D1-4523-4DC6-B2D4-08C75A31C79B}" destId="{A7A65C3E-942C-434A-8EBB-D23C7D65CCBA}" srcOrd="0" destOrd="1" presId="urn:microsoft.com/office/officeart/2018/2/layout/IconLabelDescriptionList"/>
    <dgm:cxn modelId="{02676FCC-387C-4751-BCD6-B1F7C438DF1A}" srcId="{91E2D9D8-0631-4FF8-A5E9-7CC467687891}" destId="{2FD1542E-0106-4363-88EC-4E67BBA80FE6}" srcOrd="1" destOrd="0" parTransId="{0C4B0086-D46F-4178-9F8F-9F059809F904}" sibTransId="{ABE915C6-CD07-4046-B427-87C15C94E1F2}"/>
    <dgm:cxn modelId="{544FA5CF-FF8A-426F-8E42-95BF856B1223}" type="presOf" srcId="{D73FD818-638B-41FF-B143-B7B2FE5508BA}" destId="{F6BFB254-F64B-4179-907B-86DAB7182656}" srcOrd="0" destOrd="0" presId="urn:microsoft.com/office/officeart/2018/2/layout/IconLabelDescriptionList"/>
    <dgm:cxn modelId="{692AEDE1-1407-45F0-AB52-31C603C7B15B}" srcId="{2FD1542E-0106-4363-88EC-4E67BBA80FE6}" destId="{1FDF0A5D-9ABA-43A0-A204-95A7A7B6C92E}" srcOrd="2" destOrd="0" parTransId="{06151A24-7BA2-4EC1-B070-80D14B7C1DBC}" sibTransId="{FD263A47-1CAA-45C8-B420-6B1AB00D3843}"/>
    <dgm:cxn modelId="{FB6701E3-7268-43A4-B76D-FF852B343B65}" srcId="{91E2D9D8-0631-4FF8-A5E9-7CC467687891}" destId="{D73FD818-638B-41FF-B143-B7B2FE5508BA}" srcOrd="0" destOrd="0" parTransId="{133586D8-4658-4B62-9DA0-DE180D4D81FD}" sibTransId="{95570ACA-652E-4DD5-B00A-D9059C8903CC}"/>
    <dgm:cxn modelId="{C7A2AAFB-3278-4121-A422-F4BDF7EB3916}" srcId="{2FD1542E-0106-4363-88EC-4E67BBA80FE6}" destId="{FE2C983B-6D85-439B-BAED-C5067729AB06}" srcOrd="0" destOrd="0" parTransId="{F65B9D36-D983-4CA9-9791-3485429FBF61}" sibTransId="{9D117439-F4A1-471B-A9D6-A4A5270D82F4}"/>
    <dgm:cxn modelId="{BBE0A339-2AC7-4A70-88C7-F3ABC0C4557B}" type="presParOf" srcId="{EFA244B3-E1E9-472E-9088-352574DD3109}" destId="{B60B5060-DBD7-4D99-AEBE-7F7AF3C6B284}" srcOrd="0" destOrd="0" presId="urn:microsoft.com/office/officeart/2018/2/layout/IconLabelDescriptionList"/>
    <dgm:cxn modelId="{54DA4B71-21CC-4ADF-B004-9B527B84C5EA}" type="presParOf" srcId="{B60B5060-DBD7-4D99-AEBE-7F7AF3C6B284}" destId="{7FC23713-313B-4007-98C5-9B3864F1E659}" srcOrd="0" destOrd="0" presId="urn:microsoft.com/office/officeart/2018/2/layout/IconLabelDescriptionList"/>
    <dgm:cxn modelId="{89FE5CB8-BA5A-4EDA-94B7-4F3BD118F28D}" type="presParOf" srcId="{B60B5060-DBD7-4D99-AEBE-7F7AF3C6B284}" destId="{2C9F6275-F223-4290-861A-ED20F3D2160D}" srcOrd="1" destOrd="0" presId="urn:microsoft.com/office/officeart/2018/2/layout/IconLabelDescriptionList"/>
    <dgm:cxn modelId="{BD0563F8-0256-43B7-A05F-516408F1E51B}" type="presParOf" srcId="{B60B5060-DBD7-4D99-AEBE-7F7AF3C6B284}" destId="{F6BFB254-F64B-4179-907B-86DAB7182656}" srcOrd="2" destOrd="0" presId="urn:microsoft.com/office/officeart/2018/2/layout/IconLabelDescriptionList"/>
    <dgm:cxn modelId="{2224284F-A650-4A97-8782-C588FFAD91A4}" type="presParOf" srcId="{B60B5060-DBD7-4D99-AEBE-7F7AF3C6B284}" destId="{AD8EFB18-ADF9-4078-ADBF-FB028AD55526}" srcOrd="3" destOrd="0" presId="urn:microsoft.com/office/officeart/2018/2/layout/IconLabelDescriptionList"/>
    <dgm:cxn modelId="{53BBCBCA-6573-4A4E-BA8F-87B8B891F923}" type="presParOf" srcId="{B60B5060-DBD7-4D99-AEBE-7F7AF3C6B284}" destId="{A7A65C3E-942C-434A-8EBB-D23C7D65CCBA}" srcOrd="4" destOrd="0" presId="urn:microsoft.com/office/officeart/2018/2/layout/IconLabelDescriptionList"/>
    <dgm:cxn modelId="{891C5F38-F8BC-4E85-963D-A07CA5141119}" type="presParOf" srcId="{EFA244B3-E1E9-472E-9088-352574DD3109}" destId="{D481E210-E003-4BF9-BA61-A7154D04242A}" srcOrd="1" destOrd="0" presId="urn:microsoft.com/office/officeart/2018/2/layout/IconLabelDescriptionList"/>
    <dgm:cxn modelId="{17495C33-2360-49EB-B805-BECD50F84668}" type="presParOf" srcId="{EFA244B3-E1E9-472E-9088-352574DD3109}" destId="{38C8C16A-DDC4-43B1-9E77-8FAC36D0AD7F}" srcOrd="2" destOrd="0" presId="urn:microsoft.com/office/officeart/2018/2/layout/IconLabelDescriptionList"/>
    <dgm:cxn modelId="{CC6D51C6-372C-4087-9DD2-7D285BCF2BC0}" type="presParOf" srcId="{38C8C16A-DDC4-43B1-9E77-8FAC36D0AD7F}" destId="{D425D025-37E5-47EC-9632-48C8FB4ED6AD}" srcOrd="0" destOrd="0" presId="urn:microsoft.com/office/officeart/2018/2/layout/IconLabelDescriptionList"/>
    <dgm:cxn modelId="{5A1E70D7-8038-453F-B2DC-A294C05CD95D}" type="presParOf" srcId="{38C8C16A-DDC4-43B1-9E77-8FAC36D0AD7F}" destId="{6879E322-E969-42DA-927A-C473D3AD3546}" srcOrd="1" destOrd="0" presId="urn:microsoft.com/office/officeart/2018/2/layout/IconLabelDescriptionList"/>
    <dgm:cxn modelId="{DCC9CC74-EB19-4BAE-B0B9-170523CA053B}" type="presParOf" srcId="{38C8C16A-DDC4-43B1-9E77-8FAC36D0AD7F}" destId="{8F055027-061B-4AB4-93D0-F6E408843C69}" srcOrd="2" destOrd="0" presId="urn:microsoft.com/office/officeart/2018/2/layout/IconLabelDescriptionList"/>
    <dgm:cxn modelId="{0A1E5321-34D6-46D6-867F-AE3AAF60FBAC}" type="presParOf" srcId="{38C8C16A-DDC4-43B1-9E77-8FAC36D0AD7F}" destId="{450B1790-58AC-4DC4-ACD7-8728EEF2172D}" srcOrd="3" destOrd="0" presId="urn:microsoft.com/office/officeart/2018/2/layout/IconLabelDescriptionList"/>
    <dgm:cxn modelId="{913F15E5-2880-4950-AE54-09E43C232638}" type="presParOf" srcId="{38C8C16A-DDC4-43B1-9E77-8FAC36D0AD7F}" destId="{3AB6420D-7123-448A-BA39-76E75EAD54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40311" y="2223725"/>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20357" y="2580997"/>
          <a:ext cx="107953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chemeClr val="tx1"/>
              </a:solidFill>
            </a:rPr>
            <a:t>Step 1                             </a:t>
          </a:r>
          <a:r>
            <a:rPr lang="en-US" sz="1400" kern="1200">
              <a:solidFill>
                <a:schemeClr val="tx1"/>
              </a:solidFill>
              <a:latin typeface="Arial"/>
            </a:rPr>
            <a:t>Update</a:t>
          </a:r>
          <a:r>
            <a:rPr lang="en-US" sz="1400" b="0" kern="1200">
              <a:solidFill>
                <a:schemeClr val="tx1"/>
              </a:solidFill>
            </a:rPr>
            <a:t> </a:t>
          </a:r>
          <a:r>
            <a:rPr lang="en-US" sz="1400" kern="1200"/>
            <a:t>Strategic Plan</a:t>
          </a:r>
          <a:r>
            <a:rPr lang="en-US" sz="1400" kern="1200">
              <a:latin typeface="Arial"/>
            </a:rPr>
            <a:t> &amp; Rank Priorities</a:t>
          </a:r>
          <a:endParaRPr lang="en-US" sz="1400" kern="1200"/>
        </a:p>
      </dsp:txBody>
      <dsp:txXfrm>
        <a:off x="120357" y="2580997"/>
        <a:ext cx="1079531" cy="946272"/>
      </dsp:txXfrm>
    </dsp:sp>
    <dsp:sp modelId="{BF36F651-9306-4FAE-98A3-35BD65F0CE8C}">
      <dsp:nvSpPr>
        <dsp:cNvPr id="0" name=""/>
        <dsp:cNvSpPr/>
      </dsp:nvSpPr>
      <dsp:spPr>
        <a:xfrm>
          <a:off x="996203" y="2135692"/>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561868" y="1896704"/>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441914" y="2253976"/>
          <a:ext cx="107953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u="sng" kern="1200">
              <a:solidFill>
                <a:schemeClr val="tx1"/>
              </a:solidFill>
            </a:rPr>
            <a:t>P</a:t>
          </a:r>
          <a:r>
            <a:rPr lang="en-US" sz="1400" b="0" u="sng" kern="1200"/>
            <a:t>ri</a:t>
          </a:r>
          <a:r>
            <a:rPr lang="en-US" sz="1400" u="sng" kern="1200"/>
            <a:t>ncipals</a:t>
          </a:r>
          <a:r>
            <a:rPr lang="en-US" sz="1400" kern="1200"/>
            <a:t> Workshop   FY </a:t>
          </a:r>
          <a:r>
            <a:rPr lang="en-US" sz="1400" kern="1200">
              <a:latin typeface="Arial"/>
            </a:rPr>
            <a:t>26</a:t>
          </a:r>
          <a:r>
            <a:rPr lang="en-US" sz="1400" kern="1200"/>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January 15th </a:t>
          </a:r>
          <a:r>
            <a:rPr lang="en-US" sz="1200" kern="1200" baseline="30000">
              <a:solidFill>
                <a:srgbClr val="FF0000"/>
              </a:solidFill>
              <a:latin typeface="Calibri"/>
              <a:ea typeface="Calibri"/>
              <a:cs typeface="Times New Roman"/>
            </a:rPr>
            <a:t> </a:t>
          </a:r>
          <a:endParaRPr lang="en-US" sz="1200" kern="1200">
            <a:solidFill>
              <a:srgbClr val="FF0000"/>
            </a:solidFill>
            <a:latin typeface="Calibri"/>
            <a:ea typeface="Calibri"/>
            <a:cs typeface="Times New Roman"/>
          </a:endParaRPr>
        </a:p>
      </dsp:txBody>
      <dsp:txXfrm>
        <a:off x="1441914" y="2253976"/>
        <a:ext cx="1079531" cy="946272"/>
      </dsp:txXfrm>
    </dsp:sp>
    <dsp:sp modelId="{CF777F59-7D55-4DCB-9264-A6427EA7C9F7}">
      <dsp:nvSpPr>
        <dsp:cNvPr id="0" name=""/>
        <dsp:cNvSpPr/>
      </dsp:nvSpPr>
      <dsp:spPr>
        <a:xfrm>
          <a:off x="2317761" y="1808671"/>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883426" y="1569683"/>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763472" y="1926956"/>
          <a:ext cx="107953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tx1"/>
              </a:solidFill>
            </a:rPr>
            <a:t>Step 3              </a:t>
          </a:r>
          <a:r>
            <a:rPr lang="en-US" sz="1400" u="sng" kern="1200" dirty="0"/>
            <a:t>GO Team</a:t>
          </a:r>
          <a:r>
            <a:rPr lang="en-US" sz="1400" kern="1200" dirty="0">
              <a:latin typeface="Tenorite"/>
            </a:rPr>
            <a:t>          </a:t>
          </a:r>
          <a:r>
            <a:rPr lang="en-US" sz="1400" kern="1200" dirty="0">
              <a:highlight>
                <a:srgbClr val="FFFF00"/>
              </a:highlight>
            </a:rPr>
            <a:t>Budget </a:t>
          </a:r>
          <a:r>
            <a:rPr lang="en-US" sz="1400" kern="1200" dirty="0">
              <a:highlight>
                <a:srgbClr val="FFFF00"/>
              </a:highlight>
              <a:latin typeface="Tenorite"/>
            </a:rPr>
            <a:t>Allocation Meeting</a:t>
          </a:r>
          <a:endParaRPr lang="en-US" sz="1400" kern="1200" dirty="0">
            <a:highlight>
              <a:srgbClr val="FFFF00"/>
            </a:highlight>
          </a:endParaRPr>
        </a:p>
        <a:p>
          <a:pPr marL="0" lvl="0" indent="0" algn="l" defTabSz="711200" rtl="0">
            <a:lnSpc>
              <a:spcPct val="90000"/>
            </a:lnSpc>
            <a:spcBef>
              <a:spcPct val="0"/>
            </a:spcBef>
            <a:spcAft>
              <a:spcPct val="35000"/>
            </a:spcAft>
            <a:buNone/>
          </a:pPr>
          <a:r>
            <a:rPr lang="en-US" sz="1200" kern="1200" dirty="0">
              <a:solidFill>
                <a:srgbClr val="FF0000"/>
              </a:solidFill>
            </a:rPr>
            <a:t>January </a:t>
          </a:r>
          <a:r>
            <a:rPr lang="en-US" sz="1200" kern="1200" dirty="0">
              <a:solidFill>
                <a:srgbClr val="FF0000"/>
              </a:solidFill>
              <a:latin typeface="Arial"/>
            </a:rPr>
            <a:t>15th</a:t>
          </a:r>
          <a:r>
            <a:rPr lang="en-US" sz="1200" kern="1200" dirty="0">
              <a:solidFill>
                <a:srgbClr val="FF0000"/>
              </a:solidFill>
            </a:rPr>
            <a:t> – </a:t>
          </a:r>
          <a:r>
            <a:rPr lang="en-US" sz="1200" kern="1200" dirty="0">
              <a:solidFill>
                <a:srgbClr val="FF0000"/>
              </a:solidFill>
              <a:latin typeface="Calibri"/>
            </a:rPr>
            <a:t>January 31st</a:t>
          </a:r>
        </a:p>
        <a:p>
          <a:pPr marL="0" lvl="0" indent="0" algn="l" defTabSz="711200">
            <a:lnSpc>
              <a:spcPct val="90000"/>
            </a:lnSpc>
            <a:spcBef>
              <a:spcPct val="0"/>
            </a:spcBef>
            <a:spcAft>
              <a:spcPct val="35000"/>
            </a:spcAft>
            <a:buNone/>
          </a:pPr>
          <a:r>
            <a:rPr lang="en-US" sz="1200" kern="1200" dirty="0">
              <a:solidFill>
                <a:srgbClr val="FF0000"/>
              </a:solidFill>
              <a:latin typeface="Calibri"/>
            </a:rPr>
            <a:t> </a:t>
          </a:r>
          <a:endParaRPr lang="en-US" sz="1200" kern="1200" dirty="0"/>
        </a:p>
      </dsp:txBody>
      <dsp:txXfrm>
        <a:off x="2763472" y="1926956"/>
        <a:ext cx="1079531" cy="946272"/>
      </dsp:txXfrm>
    </dsp:sp>
    <dsp:sp modelId="{0B6A4153-48F2-495A-8F36-EF367C3A1F65}">
      <dsp:nvSpPr>
        <dsp:cNvPr id="0" name=""/>
        <dsp:cNvSpPr/>
      </dsp:nvSpPr>
      <dsp:spPr>
        <a:xfrm>
          <a:off x="3639318" y="1481651"/>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204983" y="1182025"/>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078331" y="1550710"/>
          <a:ext cx="1203666" cy="1067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solidFill>
                <a:schemeClr val="tx1"/>
              </a:solidFill>
            </a:rPr>
            <a:t>Step 4         </a:t>
          </a:r>
          <a:r>
            <a:rPr lang="en-US" sz="1400"/>
            <a:t> </a:t>
          </a:r>
          <a:r>
            <a:rPr lang="en-US" sz="1400" u="sng"/>
            <a:t>Principals</a:t>
          </a:r>
          <a:r>
            <a:rPr lang="en-US" sz="1400">
              <a:latin typeface="Arial"/>
            </a:rPr>
            <a:t>    Cluster</a:t>
          </a:r>
          <a:r>
            <a:rPr lang="en-US" sz="1400"/>
            <a:t> Supt. Discussions</a:t>
          </a:r>
          <a:endParaRPr lang="en-US" sz="1200" b="0" kern="1200">
            <a:solidFill>
              <a:srgbClr val="FF0000"/>
            </a:solidFill>
            <a:latin typeface="Times New Roman"/>
            <a:ea typeface="Calibri"/>
            <a:cs typeface="Times New Roman"/>
          </a:endParaRPr>
        </a:p>
      </dsp:txBody>
      <dsp:txXfrm>
        <a:off x="4078331" y="1550710"/>
        <a:ext cx="1203666" cy="1067547"/>
      </dsp:txXfrm>
    </dsp:sp>
    <dsp:sp modelId="{14D6D005-BE49-4BAB-95C3-4B8C975E012F}">
      <dsp:nvSpPr>
        <dsp:cNvPr id="0" name=""/>
        <dsp:cNvSpPr/>
      </dsp:nvSpPr>
      <dsp:spPr>
        <a:xfrm>
          <a:off x="4960876" y="1093993"/>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E5ACA-F717-4C9F-BC94-56E16D0405F4}">
      <dsp:nvSpPr>
        <dsp:cNvPr id="0" name=""/>
        <dsp:cNvSpPr/>
      </dsp:nvSpPr>
      <dsp:spPr>
        <a:xfrm rot="5400000">
          <a:off x="5526541" y="855005"/>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AB49E4-628D-4BBD-AF15-0FA58B034DA0}">
      <dsp:nvSpPr>
        <dsp:cNvPr id="0" name=""/>
        <dsp:cNvSpPr/>
      </dsp:nvSpPr>
      <dsp:spPr>
        <a:xfrm>
          <a:off x="5406587" y="1212277"/>
          <a:ext cx="107953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solidFill>
                <a:srgbClr val="000000"/>
              </a:solidFill>
              <a:latin typeface="Arial"/>
              <a:ea typeface="+mn-ea"/>
              <a:cs typeface="+mn-cs"/>
            </a:rPr>
            <a:t>Step 5</a:t>
          </a:r>
          <a:r>
            <a:rPr lang="en-US" sz="1600" b="1" kern="1200">
              <a:solidFill>
                <a:srgbClr val="FF0000"/>
              </a:solidFill>
              <a:latin typeface="Arial"/>
              <a:ea typeface="+mn-ea"/>
              <a:cs typeface="+mn-cs"/>
            </a:rPr>
            <a:t>* </a:t>
          </a:r>
          <a:r>
            <a:rPr lang="en-US" sz="1200" b="1" kern="1200">
              <a:solidFill>
                <a:srgbClr val="000000">
                  <a:hueOff val="0"/>
                  <a:satOff val="0"/>
                  <a:lumOff val="0"/>
                  <a:alphaOff val="0"/>
                </a:srgbClr>
              </a:solidFill>
              <a:latin typeface="Arial"/>
              <a:ea typeface="+mn-ea"/>
              <a:cs typeface="+mn-cs"/>
            </a:rPr>
            <a:t> </a:t>
          </a:r>
          <a:r>
            <a:rPr lang="en-US" sz="1200" b="1" kern="1200"/>
            <a:t>          </a:t>
          </a:r>
          <a:r>
            <a:rPr lang="en-US" sz="1200" b="0" kern="1200"/>
            <a:t> </a:t>
          </a:r>
          <a:r>
            <a:rPr lang="en-US" sz="1400" b="0" u="sng" kern="1200">
              <a:solidFill>
                <a:srgbClr val="000000">
                  <a:hueOff val="0"/>
                  <a:satOff val="0"/>
                  <a:lumOff val="0"/>
                  <a:alphaOff val="0"/>
                </a:srgbClr>
              </a:solidFill>
              <a:latin typeface="Arial"/>
              <a:ea typeface="+mn-ea"/>
              <a:cs typeface="+mn-cs"/>
            </a:rPr>
            <a:t>GO Team</a:t>
          </a:r>
          <a:r>
            <a:rPr lang="en-US" sz="1400" b="0" kern="1200">
              <a:solidFill>
                <a:srgbClr val="000000">
                  <a:hueOff val="0"/>
                  <a:satOff val="0"/>
                  <a:lumOff val="0"/>
                  <a:alphaOff val="0"/>
                </a:srgbClr>
              </a:solidFill>
              <a:latin typeface="Arial"/>
              <a:ea typeface="+mn-ea"/>
              <a:cs typeface="+mn-cs"/>
            </a:rPr>
            <a:t> Feedback Mtg. </a:t>
          </a:r>
          <a:r>
            <a:rPr lang="en-US" sz="1200" b="0" kern="1200"/>
            <a:t>        </a:t>
          </a:r>
          <a:r>
            <a:rPr lang="en-US" sz="1200" kern="1200">
              <a:solidFill>
                <a:srgbClr val="FF0000"/>
              </a:solidFill>
              <a:latin typeface="Calibri"/>
              <a:ea typeface="Times New Roman" panose="02020603050405020304" pitchFamily="18" charset="0"/>
              <a:cs typeface="Times New Roman"/>
            </a:rPr>
            <a:t>Early Feb. – Feb 14th</a:t>
          </a:r>
        </a:p>
      </dsp:txBody>
      <dsp:txXfrm>
        <a:off x="5406587" y="1212277"/>
        <a:ext cx="1079531" cy="946272"/>
      </dsp:txXfrm>
    </dsp:sp>
    <dsp:sp modelId="{9F816FAC-05A2-4196-86AD-90E94FCBF244}">
      <dsp:nvSpPr>
        <dsp:cNvPr id="0" name=""/>
        <dsp:cNvSpPr/>
      </dsp:nvSpPr>
      <dsp:spPr>
        <a:xfrm>
          <a:off x="6282433" y="766972"/>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848098" y="527984"/>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752720" y="919303"/>
          <a:ext cx="109636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rgbClr val="000000">
                  <a:hueOff val="0"/>
                  <a:satOff val="0"/>
                  <a:lumOff val="0"/>
                  <a:alphaOff val="0"/>
                </a:srgbClr>
              </a:solidFill>
              <a:latin typeface="Arial"/>
              <a:ea typeface="+mn-ea"/>
              <a:cs typeface="+mn-cs"/>
            </a:rPr>
            <a:t>Step 6  </a:t>
          </a:r>
          <a:r>
            <a:rPr lang="en-US" sz="1200" b="1" kern="1200"/>
            <a:t>          </a:t>
          </a:r>
          <a:r>
            <a:rPr lang="en-US" sz="1200" b="0" kern="1200"/>
            <a:t> </a:t>
          </a:r>
          <a:r>
            <a:rPr lang="en-US" sz="1400" b="0" kern="1200">
              <a:solidFill>
                <a:srgbClr val="000000">
                  <a:hueOff val="0"/>
                  <a:satOff val="0"/>
                  <a:lumOff val="0"/>
                  <a:alphaOff val="0"/>
                </a:srgbClr>
              </a:solidFill>
              <a:latin typeface="Arial"/>
              <a:ea typeface="+mn-ea"/>
              <a:cs typeface="+mn-cs"/>
            </a:rPr>
            <a:t>Cluster Supt. Review </a:t>
          </a:r>
          <a:r>
            <a:rPr lang="en-US" sz="1200" b="0" kern="1200"/>
            <a:t> </a:t>
          </a:r>
          <a:r>
            <a:rPr lang="en-US" sz="1200" kern="1200">
              <a:solidFill>
                <a:srgbClr val="FF0000"/>
              </a:solidFill>
              <a:latin typeface="Calibri"/>
              <a:ea typeface="Times New Roman" panose="02020603050405020304" pitchFamily="18" charset="0"/>
              <a:cs typeface="Times New Roman"/>
            </a:rPr>
            <a:t>February</a:t>
          </a:r>
          <a:r>
            <a:rPr lang="en-US" sz="1200" b="0" kern="1200">
              <a:solidFill>
                <a:srgbClr val="FF0000"/>
              </a:solidFill>
            </a:rPr>
            <a:t> </a:t>
          </a:r>
          <a:r>
            <a:rPr lang="en-US" sz="1200" kern="1200">
              <a:solidFill>
                <a:srgbClr val="FF0000"/>
              </a:solidFill>
              <a:latin typeface="Calibri"/>
              <a:ea typeface="Times New Roman" panose="02020603050405020304" pitchFamily="18" charset="0"/>
              <a:cs typeface="Times New Roman"/>
            </a:rPr>
            <a:t>17th-21st</a:t>
          </a:r>
        </a:p>
      </dsp:txBody>
      <dsp:txXfrm>
        <a:off x="6752720" y="919303"/>
        <a:ext cx="1096361" cy="946272"/>
      </dsp:txXfrm>
    </dsp:sp>
    <dsp:sp modelId="{83CE1626-AB3F-41DF-AF17-CD304E816755}">
      <dsp:nvSpPr>
        <dsp:cNvPr id="0" name=""/>
        <dsp:cNvSpPr/>
      </dsp:nvSpPr>
      <dsp:spPr>
        <a:xfrm>
          <a:off x="7603991" y="439951"/>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8169656" y="200963"/>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8058743" y="518691"/>
          <a:ext cx="1230309"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7               </a:t>
          </a:r>
          <a:r>
            <a:rPr lang="en-US" sz="1400" b="0" u="sng" kern="1200">
              <a:latin typeface="+mn-lt"/>
            </a:rPr>
            <a:t>Principals</a:t>
          </a:r>
          <a:r>
            <a:rPr lang="en-US" sz="1600" b="1" kern="1200"/>
            <a:t> </a:t>
          </a:r>
          <a:r>
            <a:rPr lang="en-US" sz="1400" b="0" kern="1200">
              <a:solidFill>
                <a:schemeClr val="tx1"/>
              </a:solidFill>
            </a:rPr>
            <a:t>HR Staffing Conferences Begin</a:t>
          </a:r>
          <a:endParaRPr lang="en-US" sz="1200" kern="1200">
            <a:solidFill>
              <a:srgbClr val="FF0000"/>
            </a:solidFill>
            <a:latin typeface="Calibri"/>
            <a:ea typeface="Times New Roman" panose="02020603050405020304" pitchFamily="18" charset="0"/>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Times New Roman" panose="02020603050405020304" pitchFamily="18" charset="0"/>
              <a:cs typeface="Times New Roman"/>
            </a:rPr>
            <a:t>Feb. 24th – Feb. 27th   </a:t>
          </a:r>
          <a:endParaRPr lang="en-US" sz="1200" kern="1200">
            <a:solidFill>
              <a:srgbClr val="FF0000"/>
            </a:solidFill>
            <a:latin typeface="Calibri"/>
            <a:cs typeface="Times New Roman"/>
          </a:endParaRPr>
        </a:p>
      </dsp:txBody>
      <dsp:txXfrm>
        <a:off x="8058743" y="518691"/>
        <a:ext cx="1230309" cy="946272"/>
      </dsp:txXfrm>
    </dsp:sp>
    <dsp:sp modelId="{8A8BDF46-5CD7-4385-AD19-1595B30DFB05}">
      <dsp:nvSpPr>
        <dsp:cNvPr id="0" name=""/>
        <dsp:cNvSpPr/>
      </dsp:nvSpPr>
      <dsp:spPr>
        <a:xfrm>
          <a:off x="8925548" y="112931"/>
          <a:ext cx="203685" cy="20368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491214" y="-126056"/>
          <a:ext cx="718610" cy="119575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371562" y="177183"/>
          <a:ext cx="1079531" cy="94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8</a:t>
          </a:r>
          <a:r>
            <a:rPr lang="en-US" sz="1600" b="1" kern="1200">
              <a:solidFill>
                <a:srgbClr val="FF0000"/>
              </a:solidFill>
              <a:latin typeface="Arial"/>
            </a:rPr>
            <a:t>*</a:t>
          </a:r>
          <a:r>
            <a:rPr lang="en-US" sz="1600" b="1" kern="1200">
              <a:solidFill>
                <a:schemeClr val="tx1"/>
              </a:solidFill>
            </a:rPr>
            <a:t>      </a:t>
          </a:r>
          <a:r>
            <a:rPr lang="en-US" sz="1400" u="sng" kern="1200"/>
            <a:t>GO Team</a:t>
          </a:r>
          <a:r>
            <a:rPr lang="en-US" sz="1400" kern="1200"/>
            <a:t>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a:ea typeface="Times New Roman" panose="02020603050405020304" pitchFamily="18" charset="0"/>
              <a:cs typeface="Times New Roman"/>
            </a:rPr>
            <a:t>Budgets Approved by  March </a:t>
          </a:r>
          <a:r>
            <a:rPr lang="en-US" sz="1200" kern="1200">
              <a:solidFill>
                <a:srgbClr val="FF0000"/>
              </a:solidFill>
              <a:latin typeface="Calibri"/>
              <a:cs typeface="Times New Roman"/>
            </a:rPr>
            <a:t>15th</a:t>
          </a:r>
          <a:endParaRPr lang="en-US" sz="1200" b="1" kern="1200">
            <a:solidFill>
              <a:srgbClr val="FF0000"/>
            </a:solidFill>
          </a:endParaRPr>
        </a:p>
      </dsp:txBody>
      <dsp:txXfrm>
        <a:off x="9371562" y="177183"/>
        <a:ext cx="1079531" cy="946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rgbClr val="159839">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rgbClr val="595B5D">
                <a:hueOff val="0"/>
                <a:satOff val="0"/>
                <a:lumOff val="0"/>
                <a:alphaOff val="0"/>
                <a:satMod val="103000"/>
                <a:lumMod val="102000"/>
                <a:tint val="94000"/>
              </a:srgbClr>
            </a:gs>
            <a:gs pos="50000">
              <a:srgbClr val="595B5D">
                <a:hueOff val="0"/>
                <a:satOff val="0"/>
                <a:lumOff val="0"/>
                <a:alphaOff val="0"/>
                <a:satMod val="110000"/>
                <a:lumMod val="100000"/>
                <a:shade val="100000"/>
              </a:srgbClr>
            </a:gs>
            <a:gs pos="100000">
              <a:srgbClr val="595B5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solidFill>
                <a:sysClr val="window" lastClr="FFFFFF"/>
              </a:solidFill>
              <a:latin typeface="Calibri" panose="020F0502020204030204" pitchFamily="34" charset="0"/>
              <a:ea typeface="+mn-ea"/>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rgbClr val="595B5D">
                <a:hueOff val="-1469746"/>
                <a:satOff val="24508"/>
                <a:lumOff val="-588"/>
                <a:alphaOff val="0"/>
                <a:satMod val="103000"/>
                <a:lumMod val="102000"/>
                <a:tint val="94000"/>
              </a:srgbClr>
            </a:gs>
            <a:gs pos="50000">
              <a:srgbClr val="595B5D">
                <a:hueOff val="-1469746"/>
                <a:satOff val="24508"/>
                <a:lumOff val="-588"/>
                <a:alphaOff val="0"/>
                <a:satMod val="110000"/>
                <a:lumMod val="100000"/>
                <a:shade val="100000"/>
              </a:srgbClr>
            </a:gs>
            <a:gs pos="100000">
              <a:srgbClr val="595B5D">
                <a:hueOff val="-1469746"/>
                <a:satOff val="24508"/>
                <a:lumOff val="-58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solidFill>
                <a:sysClr val="window" lastClr="FFFFFF"/>
              </a:solidFill>
              <a:latin typeface="Calibri" panose="020F0502020204030204" pitchFamily="34" charset="0"/>
              <a:ea typeface="+mn-ea"/>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1469746"/>
              <a:satOff val="24508"/>
              <a:lumOff val="-588"/>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rgbClr val="595B5D">
                <a:hueOff val="-2939492"/>
                <a:satOff val="49016"/>
                <a:lumOff val="-1176"/>
                <a:alphaOff val="0"/>
                <a:satMod val="103000"/>
                <a:lumMod val="102000"/>
                <a:tint val="94000"/>
              </a:srgbClr>
            </a:gs>
            <a:gs pos="50000">
              <a:srgbClr val="595B5D">
                <a:hueOff val="-2939492"/>
                <a:satOff val="49016"/>
                <a:lumOff val="-1176"/>
                <a:alphaOff val="0"/>
                <a:satMod val="110000"/>
                <a:lumMod val="100000"/>
                <a:shade val="100000"/>
              </a:srgbClr>
            </a:gs>
            <a:gs pos="100000">
              <a:srgbClr val="595B5D">
                <a:hueOff val="-2939492"/>
                <a:satOff val="49016"/>
                <a:lumOff val="-117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solidFill>
                <a:sysClr val="window" lastClr="FFFFFF"/>
              </a:solidFill>
              <a:latin typeface="Calibri" panose="020F0502020204030204" pitchFamily="34" charset="0"/>
              <a:ea typeface="+mn-ea"/>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solidFill>
                <a:sysClr val="window" lastClr="FFFFFF"/>
              </a:solidFill>
              <a:latin typeface="Calibri" panose="020F0502020204030204" pitchFamily="34" charset="0"/>
              <a:ea typeface="+mn-ea"/>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rgbClr val="595B5D">
              <a:hueOff val="-2939492"/>
              <a:satOff val="49016"/>
              <a:lumOff val="-1176"/>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rgbClr val="595B5D">
                <a:hueOff val="-4409238"/>
                <a:satOff val="73524"/>
                <a:lumOff val="-1764"/>
                <a:alphaOff val="0"/>
                <a:satMod val="103000"/>
                <a:lumMod val="102000"/>
                <a:tint val="94000"/>
              </a:srgbClr>
            </a:gs>
            <a:gs pos="50000">
              <a:srgbClr val="595B5D">
                <a:hueOff val="-4409238"/>
                <a:satOff val="73524"/>
                <a:lumOff val="-1764"/>
                <a:alphaOff val="0"/>
                <a:satMod val="110000"/>
                <a:lumMod val="100000"/>
                <a:shade val="100000"/>
              </a:srgbClr>
            </a:gs>
            <a:gs pos="100000">
              <a:srgbClr val="595B5D">
                <a:hueOff val="-4409238"/>
                <a:satOff val="73524"/>
                <a:lumOff val="-1764"/>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solidFill>
                <a:sysClr val="window" lastClr="FFFFFF"/>
              </a:solidFill>
              <a:latin typeface="Calibri" panose="020F0502020204030204" pitchFamily="34" charset="0"/>
              <a:ea typeface="+mn-ea"/>
              <a:cs typeface="Calibri" panose="020F0502020204030204" pitchFamily="34" charset="0"/>
            </a:rPr>
            <a:t>Step 4: Budget Development Process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rgbClr val="595B5D">
              <a:hueOff val="-4409238"/>
              <a:satOff val="73524"/>
              <a:lumOff val="-1764"/>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8639" y="196783"/>
          <a:ext cx="7266019" cy="932567"/>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40893" y="508946"/>
          <a:ext cx="308845" cy="308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19272" y="381639"/>
          <a:ext cx="6588159" cy="61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74" tIns="64874" rIns="64874" bIns="64874" numCol="1" spcCol="1270" anchor="ctr" anchorCtr="0">
          <a:noAutofit/>
        </a:bodyPr>
        <a:lstStyle/>
        <a:p>
          <a:pPr marL="0" lvl="0" indent="0" algn="l" defTabSz="800100">
            <a:lnSpc>
              <a:spcPct val="100000"/>
            </a:lnSpc>
            <a:spcBef>
              <a:spcPct val="0"/>
            </a:spcBef>
            <a:spcAft>
              <a:spcPct val="35000"/>
            </a:spcAft>
            <a:buNone/>
          </a:pPr>
          <a:r>
            <a:rPr lang="en-US" sz="1800" kern="1200"/>
            <a:t>This budget represents an investment plan for our school’s students, employees and the community as a whole.</a:t>
          </a:r>
        </a:p>
      </dsp:txBody>
      <dsp:txXfrm>
        <a:off x="619272" y="381639"/>
        <a:ext cx="6588159" cy="612981"/>
      </dsp:txXfrm>
    </dsp:sp>
    <dsp:sp modelId="{805B4116-8872-409C-9BBD-1612E432A217}">
      <dsp:nvSpPr>
        <dsp:cNvPr id="0" name=""/>
        <dsp:cNvSpPr/>
      </dsp:nvSpPr>
      <dsp:spPr>
        <a:xfrm>
          <a:off x="-28639" y="1282596"/>
          <a:ext cx="7266019" cy="871446"/>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40893" y="1564198"/>
          <a:ext cx="308845" cy="308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19272" y="1438099"/>
          <a:ext cx="6588159" cy="61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74" tIns="64874" rIns="64874" bIns="64874" numCol="1" spcCol="1270" anchor="ctr" anchorCtr="0">
          <a:noAutofit/>
        </a:bodyPr>
        <a:lstStyle/>
        <a:p>
          <a:pPr marL="0" lvl="0" indent="0" algn="l" defTabSz="800100">
            <a:lnSpc>
              <a:spcPct val="100000"/>
            </a:lnSpc>
            <a:spcBef>
              <a:spcPct val="0"/>
            </a:spcBef>
            <a:spcAft>
              <a:spcPct val="35000"/>
            </a:spcAft>
            <a:buNone/>
          </a:pPr>
          <a:r>
            <a:rPr lang="en-US" sz="1800" kern="1200"/>
            <a:t>The budget recommendations are tied directly to the school’s strategic vision and direction.</a:t>
          </a:r>
        </a:p>
      </dsp:txBody>
      <dsp:txXfrm>
        <a:off x="619272" y="1438099"/>
        <a:ext cx="6588159" cy="612981"/>
      </dsp:txXfrm>
    </dsp:sp>
    <dsp:sp modelId="{30F25B1F-5247-4B01-A07E-C05895440AEF}">
      <dsp:nvSpPr>
        <dsp:cNvPr id="0" name=""/>
        <dsp:cNvSpPr/>
      </dsp:nvSpPr>
      <dsp:spPr>
        <a:xfrm>
          <a:off x="-28639" y="2307288"/>
          <a:ext cx="7266019" cy="855389"/>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40893" y="2580861"/>
          <a:ext cx="308845" cy="308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19272" y="2454762"/>
          <a:ext cx="6588159" cy="61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74" tIns="64874" rIns="64874" bIns="64874" numCol="1" spcCol="1270" anchor="ctr" anchorCtr="0">
          <a:noAutofit/>
        </a:bodyPr>
        <a:lstStyle/>
        <a:p>
          <a:pPr marL="0" lvl="0" indent="0" algn="l" defTabSz="800100">
            <a:lnSpc>
              <a:spcPct val="100000"/>
            </a:lnSpc>
            <a:spcBef>
              <a:spcPct val="0"/>
            </a:spcBef>
            <a:spcAft>
              <a:spcPct val="35000"/>
            </a:spcAft>
            <a:buNone/>
          </a:pPr>
          <a:r>
            <a:rPr lang="en-US" sz="1800" kern="1200" dirty="0"/>
            <a:t>The proposed budget for the general operations of the school are reflected at $</a:t>
          </a:r>
          <a:r>
            <a:rPr lang="en-US" sz="1800" b="0" i="0" u="none" kern="1200" dirty="0"/>
            <a:t>                                                                    5,732,995 </a:t>
          </a:r>
          <a:endParaRPr lang="en-US" sz="1800" kern="1200" dirty="0"/>
        </a:p>
      </dsp:txBody>
      <dsp:txXfrm>
        <a:off x="619272" y="2454762"/>
        <a:ext cx="6588159" cy="612981"/>
      </dsp:txXfrm>
    </dsp:sp>
    <dsp:sp modelId="{5287CAD5-57D7-4C4C-B5E6-B72116E119BF}">
      <dsp:nvSpPr>
        <dsp:cNvPr id="0" name=""/>
        <dsp:cNvSpPr/>
      </dsp:nvSpPr>
      <dsp:spPr>
        <a:xfrm>
          <a:off x="-28639" y="3315923"/>
          <a:ext cx="7266019" cy="1384501"/>
        </a:xfrm>
        <a:prstGeom prst="roundRect">
          <a:avLst>
            <a:gd name="adj" fmla="val 1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40893" y="3854052"/>
          <a:ext cx="308845" cy="308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532044" y="3727953"/>
          <a:ext cx="6762613" cy="61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74" tIns="64874" rIns="64874" bIns="64874" numCol="1" spcCol="1270" anchor="ctr" anchorCtr="0">
          <a:noAutofit/>
        </a:bodyPr>
        <a:lstStyle/>
        <a:p>
          <a:pPr marL="0" lvl="0" indent="0" algn="l" defTabSz="800100">
            <a:lnSpc>
              <a:spcPct val="100000"/>
            </a:lnSpc>
            <a:spcBef>
              <a:spcPct val="0"/>
            </a:spcBef>
            <a:spcAft>
              <a:spcPct val="35000"/>
            </a:spcAft>
            <a:buNone/>
          </a:pPr>
          <a:r>
            <a:rPr lang="en-US" sz="1800" kern="1200" dirty="0"/>
            <a:t>This investment plan for FY26 accommodates a student population that is projected to be _269____ students, which is a </a:t>
          </a:r>
          <a:r>
            <a:rPr lang="en-US" sz="1800" kern="1200" dirty="0">
              <a:solidFill>
                <a:srgbClr val="FF0000"/>
              </a:solidFill>
            </a:rPr>
            <a:t>increase</a:t>
          </a:r>
          <a:r>
            <a:rPr lang="en-US" sz="1800" kern="1200" dirty="0"/>
            <a:t>/decrease of ___207___ students from </a:t>
          </a:r>
          <a:r>
            <a:rPr lang="en-US" sz="1800" kern="1200" dirty="0">
              <a:latin typeface="Arial Black"/>
            </a:rPr>
            <a:t>FY25</a:t>
          </a:r>
          <a:r>
            <a:rPr lang="en-US" sz="1800" kern="1200" dirty="0"/>
            <a:t>.</a:t>
          </a:r>
        </a:p>
      </dsp:txBody>
      <dsp:txXfrm>
        <a:off x="532044" y="3727953"/>
        <a:ext cx="6762613" cy="612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3713-313B-4007-98C5-9B3864F1E659}">
      <dsp:nvSpPr>
        <dsp:cNvPr id="0" name=""/>
        <dsp:cNvSpPr/>
      </dsp:nvSpPr>
      <dsp:spPr>
        <a:xfrm>
          <a:off x="467930" y="0"/>
          <a:ext cx="1711306" cy="699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FB254-F64B-4179-907B-86DAB7182656}">
      <dsp:nvSpPr>
        <dsp:cNvPr id="0" name=""/>
        <dsp:cNvSpPr/>
      </dsp:nvSpPr>
      <dsp:spPr>
        <a:xfrm>
          <a:off x="588935" y="645897"/>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Overview</a:t>
          </a:r>
          <a:endParaRPr lang="en-US" sz="3200" kern="1200"/>
        </a:p>
      </dsp:txBody>
      <dsp:txXfrm>
        <a:off x="588935" y="645897"/>
        <a:ext cx="4311566" cy="626097"/>
      </dsp:txXfrm>
    </dsp:sp>
    <dsp:sp modelId="{A7A65C3E-942C-434A-8EBB-D23C7D65CCBA}">
      <dsp:nvSpPr>
        <dsp:cNvPr id="0" name=""/>
        <dsp:cNvSpPr/>
      </dsp:nvSpPr>
      <dsp:spPr>
        <a:xfrm>
          <a:off x="539223" y="1338525"/>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latin typeface="Arial Black"/>
            </a:rPr>
            <a:t>* </a:t>
          </a:r>
          <a:r>
            <a:rPr lang="en-US" sz="1700" kern="1200"/>
            <a:t>The district is piloting a zero-based budgeting (ZBB) process for Signature and Turnaround Program Funds this year. </a:t>
          </a:r>
        </a:p>
        <a:p>
          <a:pPr marL="0" lvl="0" indent="0" algn="l" defTabSz="755650" rtl="0">
            <a:lnSpc>
              <a:spcPct val="100000"/>
            </a:lnSpc>
            <a:spcBef>
              <a:spcPct val="0"/>
            </a:spcBef>
            <a:spcAft>
              <a:spcPct val="35000"/>
            </a:spcAft>
            <a:buNone/>
          </a:pPr>
          <a:r>
            <a:rPr lang="en-US" sz="1700" kern="1200">
              <a:latin typeface="Arial Black"/>
            </a:rPr>
            <a:t>* </a:t>
          </a:r>
          <a:r>
            <a:rPr lang="en-US" sz="1700" kern="1200"/>
            <a:t>Zero-based budgeting (ZBB) is a budgeting process that </a:t>
          </a:r>
          <a:r>
            <a:rPr lang="en-US" sz="1700" u="sng" kern="1200"/>
            <a:t>allocates funding based on program efficiency and necessity rather than budget history.</a:t>
          </a:r>
          <a:r>
            <a:rPr lang="en-US" sz="1700" kern="1200"/>
            <a:t> As opposed to traditional budgeting, no item is automatically included in the next budget. </a:t>
          </a:r>
        </a:p>
        <a:p>
          <a:pPr marL="0" lvl="0" indent="0" algn="l" defTabSz="755650" rtl="0">
            <a:lnSpc>
              <a:spcPct val="100000"/>
            </a:lnSpc>
            <a:spcBef>
              <a:spcPct val="0"/>
            </a:spcBef>
            <a:spcAft>
              <a:spcPct val="35000"/>
            </a:spcAft>
            <a:buNone/>
          </a:pPr>
          <a:r>
            <a:rPr lang="en-US" sz="1700" kern="1200">
              <a:latin typeface="Arial Black"/>
            </a:rPr>
            <a:t>* </a:t>
          </a:r>
          <a:r>
            <a:rPr lang="en-US" sz="1700" kern="1200"/>
            <a:t>As such the </a:t>
          </a:r>
          <a:r>
            <a:rPr lang="en-US" sz="1700" b="1" u="sng" kern="1200"/>
            <a:t>initial</a:t>
          </a:r>
          <a:r>
            <a:rPr lang="en-US" sz="1700" kern="1200"/>
            <a:t> allocation for these programs at all schools will be $0. </a:t>
          </a:r>
        </a:p>
      </dsp:txBody>
      <dsp:txXfrm>
        <a:off x="539223" y="1338525"/>
        <a:ext cx="4311566" cy="2883093"/>
      </dsp:txXfrm>
    </dsp:sp>
    <dsp:sp modelId="{D425D025-37E5-47EC-9632-48C8FB4ED6AD}">
      <dsp:nvSpPr>
        <dsp:cNvPr id="0" name=""/>
        <dsp:cNvSpPr/>
      </dsp:nvSpPr>
      <dsp:spPr>
        <a:xfrm>
          <a:off x="5625205" y="0"/>
          <a:ext cx="1509048" cy="893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55027-061B-4AB4-93D0-F6E408843C69}">
      <dsp:nvSpPr>
        <dsp:cNvPr id="0" name=""/>
        <dsp:cNvSpPr/>
      </dsp:nvSpPr>
      <dsp:spPr>
        <a:xfrm>
          <a:off x="5625190" y="902024"/>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Process</a:t>
          </a:r>
          <a:endParaRPr lang="en-US" sz="3200" kern="1200"/>
        </a:p>
      </dsp:txBody>
      <dsp:txXfrm>
        <a:off x="5625190" y="902024"/>
        <a:ext cx="4311566" cy="626097"/>
      </dsp:txXfrm>
    </dsp:sp>
    <dsp:sp modelId="{3AB6420D-7123-448A-BA39-76E75EAD54C2}">
      <dsp:nvSpPr>
        <dsp:cNvPr id="0" name=""/>
        <dsp:cNvSpPr/>
      </dsp:nvSpPr>
      <dsp:spPr>
        <a:xfrm>
          <a:off x="5555644" y="1507304"/>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ts val="600"/>
            </a:spcAft>
            <a:buNone/>
          </a:pPr>
          <a:r>
            <a:rPr lang="en-US" sz="1700" kern="1200">
              <a:latin typeface="Arial Black"/>
            </a:rPr>
            <a:t>* </a:t>
          </a:r>
          <a:r>
            <a:rPr lang="en-US" sz="1700" kern="1200"/>
            <a:t>Principals will develop proposed requests for the personnel and non-personnel they need to support the Signature and/or Turnaround Programs at their schools.  </a:t>
          </a:r>
        </a:p>
        <a:p>
          <a:pPr marL="0" lvl="0" indent="0" algn="l" defTabSz="755650" rtl="0">
            <a:lnSpc>
              <a:spcPct val="100000"/>
            </a:lnSpc>
            <a:spcBef>
              <a:spcPct val="0"/>
            </a:spcBef>
            <a:spcAft>
              <a:spcPts val="600"/>
            </a:spcAft>
            <a:buNone/>
          </a:pPr>
          <a:r>
            <a:rPr lang="en-US" sz="1700" b="0" u="sng" kern="1200">
              <a:latin typeface="Arial"/>
              <a:ea typeface="Calibri"/>
              <a:cs typeface="Calibri"/>
            </a:rPr>
            <a:t>* Principals will share and discuss their proposals and rationale for the proposals with their school GO Team for feedback.</a:t>
          </a:r>
          <a:r>
            <a:rPr lang="en-US" sz="1700" kern="1200">
              <a:latin typeface="Arial Black"/>
              <a:ea typeface="Calibri"/>
              <a:cs typeface="Calibri"/>
            </a:rPr>
            <a:t> </a:t>
          </a:r>
          <a:r>
            <a:rPr lang="en-US" sz="1700" kern="1200"/>
            <a:t> </a:t>
          </a:r>
        </a:p>
        <a:p>
          <a:pPr marL="0" lvl="0" indent="0" algn="l" defTabSz="755650" rtl="0">
            <a:lnSpc>
              <a:spcPct val="100000"/>
            </a:lnSpc>
            <a:spcBef>
              <a:spcPct val="0"/>
            </a:spcBef>
            <a:spcAft>
              <a:spcPts val="600"/>
            </a:spcAft>
            <a:buNone/>
          </a:pPr>
          <a:r>
            <a:rPr lang="en-US" sz="1700" kern="1200">
              <a:latin typeface="Arial Black"/>
            </a:rPr>
            <a:t>* </a:t>
          </a:r>
          <a:r>
            <a:rPr lang="en-US" sz="1700" kern="1200"/>
            <a:t>After discussing with their GO Team, principals will submit their request for review by January 31st.</a:t>
          </a:r>
          <a:r>
            <a:rPr lang="en-US" sz="1700" kern="1200">
              <a:latin typeface="Arial Black"/>
            </a:rPr>
            <a:t> </a:t>
          </a:r>
          <a:r>
            <a:rPr lang="en-US" sz="1700" kern="1200">
              <a:latin typeface="Arial"/>
              <a:cs typeface="Arial"/>
            </a:rPr>
            <a:t>Funding for these programs will be provided the week of February 3rd. </a:t>
          </a:r>
        </a:p>
      </dsp:txBody>
      <dsp:txXfrm>
        <a:off x="5555644" y="1507304"/>
        <a:ext cx="4311566" cy="288309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1A62055-8DBD-6042-92AC-66DE479F90DE}" type="datetimeFigureOut">
              <a:rPr lang="en-US" smtClean="0"/>
              <a:t>3/3/2025</a:t>
            </a:fld>
            <a:endParaRPr lang="en-US"/>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FFEE50A-AB77-49BE-9076-23C4C8D08BB2}" type="datetimeFigureOut">
              <a:rPr lang="en-US" smtClean="0"/>
              <a:t>3/3/2025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6E09883-B744-4FDD-8623-D69A66650022}" type="slidenum">
              <a:rPr lang="en-US" smtClean="0"/>
              <a:t>‹#›</a:t>
            </a:fld>
            <a:endParaRPr lang="en-US"/>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11</a:t>
            </a:fld>
            <a:endParaRPr lang="en-US"/>
          </a:p>
        </p:txBody>
      </p:sp>
    </p:spTree>
    <p:extLst>
      <p:ext uri="{BB962C8B-B14F-4D97-AF65-F5344CB8AC3E}">
        <p14:creationId xmlns:p14="http://schemas.microsoft.com/office/powerpoint/2010/main" val="46010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12</a:t>
            </a:fld>
            <a:endParaRPr lang="en-US"/>
          </a:p>
        </p:txBody>
      </p:sp>
    </p:spTree>
    <p:extLst>
      <p:ext uri="{BB962C8B-B14F-4D97-AF65-F5344CB8AC3E}">
        <p14:creationId xmlns:p14="http://schemas.microsoft.com/office/powerpoint/2010/main" val="348690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A785-664F-05E8-7D1E-052CFD84F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FB641-4603-AD9D-D238-67343045C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63493-2AE5-3BE3-87AD-ACCDD60A6A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DF1508-F380-8776-89F9-A1B4995CBDAC}"/>
              </a:ext>
            </a:extLst>
          </p:cNvPr>
          <p:cNvSpPr>
            <a:spLocks noGrp="1"/>
          </p:cNvSpPr>
          <p:nvPr>
            <p:ph type="sldNum" sz="quarter" idx="5"/>
          </p:nvPr>
        </p:nvSpPr>
        <p:spPr/>
        <p:txBody>
          <a:bodyPr/>
          <a:lstStyle/>
          <a:p>
            <a:fld id="{96E09883-B744-4FDD-8623-D69A66650022}" type="slidenum">
              <a:rPr lang="en-US" smtClean="0"/>
              <a:t>13</a:t>
            </a:fld>
            <a:endParaRPr lang="en-US"/>
          </a:p>
        </p:txBody>
      </p:sp>
    </p:spTree>
    <p:extLst>
      <p:ext uri="{BB962C8B-B14F-4D97-AF65-F5344CB8AC3E}">
        <p14:creationId xmlns:p14="http://schemas.microsoft.com/office/powerpoint/2010/main" val="45352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3FE85-7279-C4F6-2B04-335CC878F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267EF-CD64-80DC-6A5C-3B281EFD0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6DAC8-CD5C-1100-32B7-FFD4B94135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12A0D1-20C9-0907-A17C-681C54C453F7}"/>
              </a:ext>
            </a:extLst>
          </p:cNvPr>
          <p:cNvSpPr>
            <a:spLocks noGrp="1"/>
          </p:cNvSpPr>
          <p:nvPr>
            <p:ph type="sldNum" sz="quarter" idx="5"/>
          </p:nvPr>
        </p:nvSpPr>
        <p:spPr/>
        <p:txBody>
          <a:bodyPr/>
          <a:lstStyle/>
          <a:p>
            <a:fld id="{96E09883-B744-4FDD-8623-D69A66650022}" type="slidenum">
              <a:rPr lang="en-US" smtClean="0"/>
              <a:t>14</a:t>
            </a:fld>
            <a:endParaRPr lang="en-US"/>
          </a:p>
        </p:txBody>
      </p:sp>
    </p:spTree>
    <p:extLst>
      <p:ext uri="{BB962C8B-B14F-4D97-AF65-F5344CB8AC3E}">
        <p14:creationId xmlns:p14="http://schemas.microsoft.com/office/powerpoint/2010/main" val="24036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4558-B39E-182B-89DF-13B95787A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B731D-92B6-37ED-A6D7-970829F11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6FEA0-A1D8-C7EF-1C61-B49B14704A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545994-373C-2780-B5C4-34656C13FB75}"/>
              </a:ext>
            </a:extLst>
          </p:cNvPr>
          <p:cNvSpPr>
            <a:spLocks noGrp="1"/>
          </p:cNvSpPr>
          <p:nvPr>
            <p:ph type="sldNum" sz="quarter" idx="5"/>
          </p:nvPr>
        </p:nvSpPr>
        <p:spPr/>
        <p:txBody>
          <a:bodyPr/>
          <a:lstStyle/>
          <a:p>
            <a:fld id="{96E09883-B744-4FDD-8623-D69A66650022}" type="slidenum">
              <a:rPr lang="en-US" smtClean="0"/>
              <a:t>16</a:t>
            </a:fld>
            <a:endParaRPr lang="en-US"/>
          </a:p>
        </p:txBody>
      </p:sp>
    </p:spTree>
    <p:extLst>
      <p:ext uri="{BB962C8B-B14F-4D97-AF65-F5344CB8AC3E}">
        <p14:creationId xmlns:p14="http://schemas.microsoft.com/office/powerpoint/2010/main" val="2789814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57C04-D0C9-9B1D-A926-0B309F2A9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1AFF7-43F1-7806-3D6B-821765460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B60D1-4294-B610-66F8-7FA47407E7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8F0446-F2ED-DC4D-70CC-D84C49A39929}"/>
              </a:ext>
            </a:extLst>
          </p:cNvPr>
          <p:cNvSpPr>
            <a:spLocks noGrp="1"/>
          </p:cNvSpPr>
          <p:nvPr>
            <p:ph type="sldNum" sz="quarter" idx="5"/>
          </p:nvPr>
        </p:nvSpPr>
        <p:spPr/>
        <p:txBody>
          <a:bodyPr/>
          <a:lstStyle/>
          <a:p>
            <a:fld id="{96E09883-B744-4FDD-8623-D69A66650022}" type="slidenum">
              <a:rPr lang="en-US" smtClean="0"/>
              <a:t>17</a:t>
            </a:fld>
            <a:endParaRPr lang="en-US"/>
          </a:p>
        </p:txBody>
      </p:sp>
    </p:spTree>
    <p:extLst>
      <p:ext uri="{BB962C8B-B14F-4D97-AF65-F5344CB8AC3E}">
        <p14:creationId xmlns:p14="http://schemas.microsoft.com/office/powerpoint/2010/main" val="3474785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18</a:t>
            </a:fld>
            <a:endParaRPr lang="en-US"/>
          </a:p>
        </p:txBody>
      </p:sp>
    </p:spTree>
    <p:extLst>
      <p:ext uri="{BB962C8B-B14F-4D97-AF65-F5344CB8AC3E}">
        <p14:creationId xmlns:p14="http://schemas.microsoft.com/office/powerpoint/2010/main" val="411171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0F1A-9D1B-F2D6-0ED8-5BF98286F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CFE2-3BA8-DE51-9BC2-98C2F8BA0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2BE36-EE7B-0D5A-4D91-385BA058BF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D535B9-F690-9596-64BC-623941F35E79}"/>
              </a:ext>
            </a:extLst>
          </p:cNvPr>
          <p:cNvSpPr>
            <a:spLocks noGrp="1"/>
          </p:cNvSpPr>
          <p:nvPr>
            <p:ph type="sldNum" sz="quarter" idx="5"/>
          </p:nvPr>
        </p:nvSpPr>
        <p:spPr/>
        <p:txBody>
          <a:bodyPr/>
          <a:lstStyle/>
          <a:p>
            <a:fld id="{96E09883-B744-4FDD-8623-D69A66650022}" type="slidenum">
              <a:rPr lang="en-US" smtClean="0"/>
              <a:t>20</a:t>
            </a:fld>
            <a:endParaRPr lang="en-US"/>
          </a:p>
        </p:txBody>
      </p:sp>
    </p:spTree>
    <p:extLst>
      <p:ext uri="{BB962C8B-B14F-4D97-AF65-F5344CB8AC3E}">
        <p14:creationId xmlns:p14="http://schemas.microsoft.com/office/powerpoint/2010/main" val="2406139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BBB01-EB6C-F888-5048-D7D210AA9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0F8C1-CCBC-3D57-0BA3-1CB270076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202E7-ACA9-0837-4DB3-8522806A78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80F4AB-5AEC-C4DE-2CE6-FF043B08A653}"/>
              </a:ext>
            </a:extLst>
          </p:cNvPr>
          <p:cNvSpPr>
            <a:spLocks noGrp="1"/>
          </p:cNvSpPr>
          <p:nvPr>
            <p:ph type="sldNum" sz="quarter" idx="5"/>
          </p:nvPr>
        </p:nvSpPr>
        <p:spPr/>
        <p:txBody>
          <a:bodyPr/>
          <a:lstStyle/>
          <a:p>
            <a:fld id="{96E09883-B744-4FDD-8623-D69A66650022}" type="slidenum">
              <a:rPr lang="en-US" smtClean="0"/>
              <a:t>26</a:t>
            </a:fld>
            <a:endParaRPr lang="en-US"/>
          </a:p>
        </p:txBody>
      </p:sp>
    </p:spTree>
    <p:extLst>
      <p:ext uri="{BB962C8B-B14F-4D97-AF65-F5344CB8AC3E}">
        <p14:creationId xmlns:p14="http://schemas.microsoft.com/office/powerpoint/2010/main" val="3011392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28</a:t>
            </a:fld>
            <a:endParaRPr lang="en-US"/>
          </a:p>
        </p:txBody>
      </p:sp>
    </p:spTree>
    <p:extLst>
      <p:ext uri="{BB962C8B-B14F-4D97-AF65-F5344CB8AC3E}">
        <p14:creationId xmlns:p14="http://schemas.microsoft.com/office/powerpoint/2010/main" val="192705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a:p>
        </p:txBody>
      </p:sp>
    </p:spTree>
    <p:extLst>
      <p:ext uri="{BB962C8B-B14F-4D97-AF65-F5344CB8AC3E}">
        <p14:creationId xmlns:p14="http://schemas.microsoft.com/office/powerpoint/2010/main" val="3341551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9064-0EBF-75FB-8134-5369CDC5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5BB3-12A9-4A62-9206-5562E959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ED92-3F8F-DE03-8233-0CF65C9A3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3AC81-9999-8062-A153-9F3FF27CE11A}"/>
              </a:ext>
            </a:extLst>
          </p:cNvPr>
          <p:cNvSpPr>
            <a:spLocks noGrp="1"/>
          </p:cNvSpPr>
          <p:nvPr>
            <p:ph type="sldNum" sz="quarter" idx="5"/>
          </p:nvPr>
        </p:nvSpPr>
        <p:spPr/>
        <p:txBody>
          <a:bodyPr/>
          <a:lstStyle/>
          <a:p>
            <a:fld id="{96E09883-B744-4FDD-8623-D69A66650022}" type="slidenum">
              <a:rPr lang="en-US" smtClean="0"/>
              <a:t>31</a:t>
            </a:fld>
            <a:endParaRPr lang="en-US"/>
          </a:p>
        </p:txBody>
      </p:sp>
    </p:spTree>
    <p:extLst>
      <p:ext uri="{BB962C8B-B14F-4D97-AF65-F5344CB8AC3E}">
        <p14:creationId xmlns:p14="http://schemas.microsoft.com/office/powerpoint/2010/main" val="1611540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07A4-32FB-E6B9-4D09-4F3871E6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EDB2-94BF-1075-F9D7-5B798EB6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5D2A-BD32-AAC4-38D6-DAE97CE63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41BC0-ABFB-9135-CE5C-6E6BA54C7572}"/>
              </a:ext>
            </a:extLst>
          </p:cNvPr>
          <p:cNvSpPr>
            <a:spLocks noGrp="1"/>
          </p:cNvSpPr>
          <p:nvPr>
            <p:ph type="sldNum" sz="quarter" idx="5"/>
          </p:nvPr>
        </p:nvSpPr>
        <p:spPr/>
        <p:txBody>
          <a:bodyPr/>
          <a:lstStyle/>
          <a:p>
            <a:fld id="{96E09883-B744-4FDD-8623-D69A66650022}" type="slidenum">
              <a:rPr lang="en-US" smtClean="0"/>
              <a:t>38</a:t>
            </a:fld>
            <a:endParaRPr lang="en-US"/>
          </a:p>
        </p:txBody>
      </p:sp>
    </p:spTree>
    <p:extLst>
      <p:ext uri="{BB962C8B-B14F-4D97-AF65-F5344CB8AC3E}">
        <p14:creationId xmlns:p14="http://schemas.microsoft.com/office/powerpoint/2010/main" val="3019850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43</a:t>
            </a:fld>
            <a:endParaRPr lang="en-US"/>
          </a:p>
        </p:txBody>
      </p:sp>
    </p:spTree>
    <p:extLst>
      <p:ext uri="{BB962C8B-B14F-4D97-AF65-F5344CB8AC3E}">
        <p14:creationId xmlns:p14="http://schemas.microsoft.com/office/powerpoint/2010/main" val="3513414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C5378-5907-F05D-FC36-EFEB5E44C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C3940-0545-CE6C-E6BF-FDD6C2A2A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3213B-2642-BAF9-74AC-584922B1C4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944908-4CAF-1CF1-2EA5-5E7553023460}"/>
              </a:ext>
            </a:extLst>
          </p:cNvPr>
          <p:cNvSpPr>
            <a:spLocks noGrp="1"/>
          </p:cNvSpPr>
          <p:nvPr>
            <p:ph type="sldNum" sz="quarter" idx="5"/>
          </p:nvPr>
        </p:nvSpPr>
        <p:spPr/>
        <p:txBody>
          <a:bodyPr/>
          <a:lstStyle/>
          <a:p>
            <a:fld id="{96E09883-B744-4FDD-8623-D69A66650022}" type="slidenum">
              <a:rPr lang="en-US" smtClean="0"/>
              <a:t>50</a:t>
            </a:fld>
            <a:endParaRPr lang="en-US"/>
          </a:p>
        </p:txBody>
      </p:sp>
    </p:spTree>
    <p:extLst>
      <p:ext uri="{BB962C8B-B14F-4D97-AF65-F5344CB8AC3E}">
        <p14:creationId xmlns:p14="http://schemas.microsoft.com/office/powerpoint/2010/main" val="226539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51</a:t>
            </a:fld>
            <a:endParaRPr lang="en-US"/>
          </a:p>
        </p:txBody>
      </p:sp>
    </p:spTree>
    <p:extLst>
      <p:ext uri="{BB962C8B-B14F-4D97-AF65-F5344CB8AC3E}">
        <p14:creationId xmlns:p14="http://schemas.microsoft.com/office/powerpoint/2010/main" val="257076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a:p>
        </p:txBody>
      </p:sp>
    </p:spTree>
    <p:extLst>
      <p:ext uri="{BB962C8B-B14F-4D97-AF65-F5344CB8AC3E}">
        <p14:creationId xmlns:p14="http://schemas.microsoft.com/office/powerpoint/2010/main" val="370436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a:p>
        </p:txBody>
      </p:sp>
    </p:spTree>
    <p:extLst>
      <p:ext uri="{BB962C8B-B14F-4D97-AF65-F5344CB8AC3E}">
        <p14:creationId xmlns:p14="http://schemas.microsoft.com/office/powerpoint/2010/main" val="148338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a:p>
        </p:txBody>
      </p:sp>
    </p:spTree>
    <p:extLst>
      <p:ext uri="{BB962C8B-B14F-4D97-AF65-F5344CB8AC3E}">
        <p14:creationId xmlns:p14="http://schemas.microsoft.com/office/powerpoint/2010/main" val="8968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a:p>
        </p:txBody>
      </p:sp>
    </p:spTree>
    <p:extLst>
      <p:ext uri="{BB962C8B-B14F-4D97-AF65-F5344CB8AC3E}">
        <p14:creationId xmlns:p14="http://schemas.microsoft.com/office/powerpoint/2010/main" val="374899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a:p>
        </p:txBody>
      </p:sp>
    </p:spTree>
    <p:extLst>
      <p:ext uri="{BB962C8B-B14F-4D97-AF65-F5344CB8AC3E}">
        <p14:creationId xmlns:p14="http://schemas.microsoft.com/office/powerpoint/2010/main" val="170382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65FF-1644-568B-7FEE-027A615F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B932F-3D7C-3F1D-028E-BEECAB157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DBC2C-0A27-969A-3BF8-AED2C33619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36841A-940E-B6A3-D77E-A7FDA7723376}"/>
              </a:ext>
            </a:extLst>
          </p:cNvPr>
          <p:cNvSpPr>
            <a:spLocks noGrp="1"/>
          </p:cNvSpPr>
          <p:nvPr>
            <p:ph type="sldNum" sz="quarter" idx="5"/>
          </p:nvPr>
        </p:nvSpPr>
        <p:spPr/>
        <p:txBody>
          <a:bodyPr/>
          <a:lstStyle/>
          <a:p>
            <a:fld id="{96E09883-B744-4FDD-8623-D69A66650022}" type="slidenum">
              <a:rPr lang="en-US" smtClean="0"/>
              <a:t>9</a:t>
            </a:fld>
            <a:endParaRPr lang="en-US"/>
          </a:p>
        </p:txBody>
      </p:sp>
    </p:spTree>
    <p:extLst>
      <p:ext uri="{BB962C8B-B14F-4D97-AF65-F5344CB8AC3E}">
        <p14:creationId xmlns:p14="http://schemas.microsoft.com/office/powerpoint/2010/main" val="302335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a:p>
        </p:txBody>
      </p:sp>
    </p:spTree>
    <p:extLst>
      <p:ext uri="{BB962C8B-B14F-4D97-AF65-F5344CB8AC3E}">
        <p14:creationId xmlns:p14="http://schemas.microsoft.com/office/powerpoint/2010/main" val="321455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
        <p:nvSpPr>
          <p:cNvPr id="3" name="Slide Number Placeholder 2">
            <a:extLst>
              <a:ext uri="{FF2B5EF4-FFF2-40B4-BE49-F238E27FC236}">
                <a16:creationId xmlns:a16="http://schemas.microsoft.com/office/drawing/2014/main" id="{8D74C5DF-A4E5-A155-9677-6972F72CCF91}"/>
              </a:ext>
            </a:extLst>
          </p:cNvPr>
          <p:cNvSpPr>
            <a:spLocks noGrp="1"/>
          </p:cNvSpPr>
          <p:nvPr>
            <p:ph type="sldNum" sz="quarter" idx="10"/>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
        <p:nvSpPr>
          <p:cNvPr id="4" name="Footer Placeholder 6">
            <a:extLst>
              <a:ext uri="{FF2B5EF4-FFF2-40B4-BE49-F238E27FC236}">
                <a16:creationId xmlns:a16="http://schemas.microsoft.com/office/drawing/2014/main" id="{3F2FA0BD-7E4F-E734-C1B2-98ED9C705B1A}"/>
              </a:ext>
            </a:extLst>
          </p:cNvPr>
          <p:cNvSpPr txBox="1">
            <a:spLocks/>
          </p:cNvSpPr>
          <p:nvPr userDrawn="1"/>
        </p:nvSpPr>
        <p:spPr>
          <a:xfrm>
            <a:off x="9936480" y="6447517"/>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
        <p:nvSpPr>
          <p:cNvPr id="6" name="Footer Placeholder 6">
            <a:extLst>
              <a:ext uri="{FF2B5EF4-FFF2-40B4-BE49-F238E27FC236}">
                <a16:creationId xmlns:a16="http://schemas.microsoft.com/office/drawing/2014/main" id="{F1A92B54-BBD9-09A3-8474-D94AA6CDEEB7}"/>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56655" y="6466574"/>
            <a:ext cx="2743200" cy="365125"/>
          </a:xfrm>
        </p:spPr>
        <p:txBody>
          <a:bodyPr/>
          <a:lstStyle/>
          <a:p>
            <a:fld id="{B5CEABB6-07DC-46E8-9B57-56EC44A396E5}" type="slidenum">
              <a:rPr lang="en-US" smtClean="0"/>
              <a:pPr/>
              <a:t>‹#›</a:t>
            </a:fld>
            <a:endParaRPr lang="en-US"/>
          </a:p>
        </p:txBody>
      </p:sp>
      <p:sp>
        <p:nvSpPr>
          <p:cNvPr id="2" name="Footer Placeholder 6">
            <a:extLst>
              <a:ext uri="{FF2B5EF4-FFF2-40B4-BE49-F238E27FC236}">
                <a16:creationId xmlns:a16="http://schemas.microsoft.com/office/drawing/2014/main" id="{BAE50362-448D-9D9F-C6C6-7920EDE4A09C}"/>
              </a:ext>
            </a:extLst>
          </p:cNvPr>
          <p:cNvSpPr>
            <a:spLocks noGrp="1"/>
          </p:cNvSpPr>
          <p:nvPr>
            <p:ph type="ftr" sz="quarter" idx="3"/>
          </p:nvPr>
        </p:nvSpPr>
        <p:spPr>
          <a:xfrm>
            <a:off x="9936480" y="6479725"/>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57609" y="4724033"/>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6" name="Footer Placeholder 6">
            <a:extLst>
              <a:ext uri="{FF2B5EF4-FFF2-40B4-BE49-F238E27FC236}">
                <a16:creationId xmlns:a16="http://schemas.microsoft.com/office/drawing/2014/main" id="{E83CF558-464C-5D87-488E-BD2DB554C5E7}"/>
              </a:ext>
            </a:extLst>
          </p:cNvPr>
          <p:cNvSpPr>
            <a:spLocks noGrp="1"/>
          </p:cNvSpPr>
          <p:nvPr>
            <p:ph type="ftr" sz="quarter" idx="3"/>
          </p:nvPr>
        </p:nvSpPr>
        <p:spPr>
          <a:xfrm>
            <a:off x="4038600" y="644661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298881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6">
            <a:extLst>
              <a:ext uri="{FF2B5EF4-FFF2-40B4-BE49-F238E27FC236}">
                <a16:creationId xmlns:a16="http://schemas.microsoft.com/office/drawing/2014/main" id="{3238DEBF-2E78-787F-36F5-00696FB96560}"/>
              </a:ext>
            </a:extLst>
          </p:cNvPr>
          <p:cNvSpPr>
            <a:spLocks noGrp="1"/>
          </p:cNvSpPr>
          <p:nvPr>
            <p:ph type="ftr" sz="quarter" idx="3"/>
          </p:nvPr>
        </p:nvSpPr>
        <p:spPr>
          <a:xfrm>
            <a:off x="4038600" y="644661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1422652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77844" y="6448879"/>
            <a:ext cx="2743200" cy="365125"/>
          </a:xfrm>
        </p:spPr>
        <p:txBody>
          <a:bodyPr>
            <a:noAutofit/>
          </a:bodyPr>
          <a:lstStyle/>
          <a:p>
            <a:fld id="{AEC10A0C-BB77-FD4A-8FA4-D4334D01E3A4}" type="slidenum">
              <a:rPr lang="en-US" smtClean="0"/>
              <a:pPr/>
              <a:t>‹#›</a:t>
            </a:fld>
            <a:endParaRPr lang="en-US"/>
          </a:p>
        </p:txBody>
      </p:sp>
      <p:sp>
        <p:nvSpPr>
          <p:cNvPr id="4" name="Footer Placeholder 6">
            <a:extLst>
              <a:ext uri="{FF2B5EF4-FFF2-40B4-BE49-F238E27FC236}">
                <a16:creationId xmlns:a16="http://schemas.microsoft.com/office/drawing/2014/main" id="{BDFA87CC-09C0-1816-E05E-D25BA66C5EEE}"/>
              </a:ext>
            </a:extLst>
          </p:cNvPr>
          <p:cNvSpPr txBox="1">
            <a:spLocks/>
          </p:cNvSpPr>
          <p:nvPr userDrawn="1"/>
        </p:nvSpPr>
        <p:spPr>
          <a:xfrm>
            <a:off x="8763000" y="6448878"/>
            <a:ext cx="3124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FY26 Budget Allocation</a:t>
            </a:r>
          </a:p>
        </p:txBody>
      </p:sp>
    </p:spTree>
    <p:extLst>
      <p:ext uri="{BB962C8B-B14F-4D97-AF65-F5344CB8AC3E}">
        <p14:creationId xmlns:p14="http://schemas.microsoft.com/office/powerpoint/2010/main" val="315424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28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9247215" y="6382475"/>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
        <p:nvSpPr>
          <p:cNvPr id="5" name="Footer Placeholder 6">
            <a:extLst>
              <a:ext uri="{FF2B5EF4-FFF2-40B4-BE49-F238E27FC236}">
                <a16:creationId xmlns:a16="http://schemas.microsoft.com/office/drawing/2014/main" id="{6830AB8D-A173-42FE-9AF1-8154E354C703}"/>
              </a:ext>
            </a:extLst>
          </p:cNvPr>
          <p:cNvSpPr txBox="1">
            <a:spLocks/>
          </p:cNvSpPr>
          <p:nvPr userDrawn="1"/>
        </p:nvSpPr>
        <p:spPr>
          <a:xfrm>
            <a:off x="9805852" y="6382475"/>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a:t>Click to add title</a:t>
            </a:r>
          </a:p>
        </p:txBody>
      </p:sp>
      <p:sp>
        <p:nvSpPr>
          <p:cNvPr id="2" name="Oval 1">
            <a:extLst>
              <a:ext uri="{FF2B5EF4-FFF2-40B4-BE49-F238E27FC236}">
                <a16:creationId xmlns:a16="http://schemas.microsoft.com/office/drawing/2014/main" id="{5308D414-D520-0B48-BEB9-FF3C0771575C}"/>
              </a:ext>
              <a:ext uri="{C183D7F6-B498-43B3-948B-1728B52AA6E4}">
                <adec:decorative xmlns:adec="http://schemas.microsoft.com/office/drawing/2017/decorative" val="1"/>
              </a:ext>
            </a:extLst>
          </p:cNvPr>
          <p:cNvSpPr/>
          <p:nvPr userDrawn="1"/>
        </p:nvSpPr>
        <p:spPr>
          <a:xfrm>
            <a:off x="7419418" y="3046905"/>
            <a:ext cx="3439087" cy="3456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77844" y="6492875"/>
            <a:ext cx="2743200" cy="365125"/>
          </a:xfrm>
        </p:spPr>
        <p:txBody>
          <a:bodyPr>
            <a:noAutofit/>
          </a:bodyPr>
          <a:lstStyle/>
          <a:p>
            <a:fld id="{B5CEABB6-07DC-46E8-9B57-56EC44A396E5}" type="slidenum">
              <a:rPr lang="en-US" smtClean="0"/>
              <a:pPr/>
              <a:t>‹#›</a:t>
            </a:fld>
            <a:endParaRPr lang="en-US"/>
          </a:p>
        </p:txBody>
      </p:sp>
      <p:sp>
        <p:nvSpPr>
          <p:cNvPr id="9" name="Footer Placeholder 6">
            <a:extLst>
              <a:ext uri="{FF2B5EF4-FFF2-40B4-BE49-F238E27FC236}">
                <a16:creationId xmlns:a16="http://schemas.microsoft.com/office/drawing/2014/main" id="{CCA366D7-38CD-8F7D-5E6C-9FEE0D1E191C}"/>
              </a:ext>
            </a:extLst>
          </p:cNvPr>
          <p:cNvSpPr txBox="1">
            <a:spLocks/>
          </p:cNvSpPr>
          <p:nvPr userDrawn="1"/>
        </p:nvSpPr>
        <p:spPr>
          <a:xfrm>
            <a:off x="9885674" y="6503447"/>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a:t>Click to add subtitle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
        <p:nvSpPr>
          <p:cNvPr id="7" name="Footer Placeholder 6">
            <a:extLst>
              <a:ext uri="{FF2B5EF4-FFF2-40B4-BE49-F238E27FC236}">
                <a16:creationId xmlns:a16="http://schemas.microsoft.com/office/drawing/2014/main" id="{2A52505F-C6BB-9D25-857B-9E8479363C3C}"/>
              </a:ext>
            </a:extLst>
          </p:cNvPr>
          <p:cNvSpPr txBox="1">
            <a:spLocks/>
          </p:cNvSpPr>
          <p:nvPr userDrawn="1"/>
        </p:nvSpPr>
        <p:spPr>
          <a:xfrm>
            <a:off x="9901646" y="6446611"/>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9308175" y="6408602"/>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
        <p:nvSpPr>
          <p:cNvPr id="7" name="Footer Placeholder 6">
            <a:extLst>
              <a:ext uri="{FF2B5EF4-FFF2-40B4-BE49-F238E27FC236}">
                <a16:creationId xmlns:a16="http://schemas.microsoft.com/office/drawing/2014/main" id="{3611D64D-F57B-A4BE-E328-06A97FBE02C6}"/>
              </a:ext>
            </a:extLst>
          </p:cNvPr>
          <p:cNvSpPr txBox="1">
            <a:spLocks/>
          </p:cNvSpPr>
          <p:nvPr userDrawn="1"/>
        </p:nvSpPr>
        <p:spPr>
          <a:xfrm>
            <a:off x="9892937" y="6419579"/>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Oval 3">
            <a:extLst>
              <a:ext uri="{FF2B5EF4-FFF2-40B4-BE49-F238E27FC236}">
                <a16:creationId xmlns:a16="http://schemas.microsoft.com/office/drawing/2014/main" id="{C950ABC9-6FF8-7331-C51C-178D71143044}"/>
              </a:ext>
              <a:ext uri="{C183D7F6-B498-43B3-948B-1728B52AA6E4}">
                <adec:decorative xmlns:adec="http://schemas.microsoft.com/office/drawing/2017/decorative" val="1"/>
              </a:ext>
            </a:extLst>
          </p:cNvPr>
          <p:cNvSpPr/>
          <p:nvPr userDrawn="1"/>
        </p:nvSpPr>
        <p:spPr>
          <a:xfrm>
            <a:off x="8099938" y="2468522"/>
            <a:ext cx="3439087" cy="3456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9369135" y="6426019"/>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
        <p:nvSpPr>
          <p:cNvPr id="5" name="Footer Placeholder 6">
            <a:extLst>
              <a:ext uri="{FF2B5EF4-FFF2-40B4-BE49-F238E27FC236}">
                <a16:creationId xmlns:a16="http://schemas.microsoft.com/office/drawing/2014/main" id="{137B2C98-A2E4-6696-ECB2-EE14470779B6}"/>
              </a:ext>
            </a:extLst>
          </p:cNvPr>
          <p:cNvSpPr txBox="1">
            <a:spLocks/>
          </p:cNvSpPr>
          <p:nvPr userDrawn="1"/>
        </p:nvSpPr>
        <p:spPr>
          <a:xfrm>
            <a:off x="9901646" y="6426019"/>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415539" y="6461216"/>
            <a:ext cx="2743200" cy="365125"/>
          </a:xfrm>
        </p:spPr>
        <p:txBody>
          <a:bodyPr>
            <a:noAutofit/>
          </a:bodyPr>
          <a:lstStyle/>
          <a:p>
            <a:fld id="{B5CEABB6-07DC-46E8-9B57-56EC44A396E5}" type="slidenum">
              <a:rPr lang="en-US" smtClean="0"/>
              <a:pPr/>
              <a:t>‹#›</a:t>
            </a:fld>
            <a:endParaRPr lang="en-US"/>
          </a:p>
        </p:txBody>
      </p:sp>
      <p:sp>
        <p:nvSpPr>
          <p:cNvPr id="5" name="Footer Placeholder 6">
            <a:extLst>
              <a:ext uri="{FF2B5EF4-FFF2-40B4-BE49-F238E27FC236}">
                <a16:creationId xmlns:a16="http://schemas.microsoft.com/office/drawing/2014/main" id="{83836B3B-649D-F34F-C1CB-7EFAC3A3BF29}"/>
              </a:ext>
            </a:extLst>
          </p:cNvPr>
          <p:cNvSpPr txBox="1">
            <a:spLocks/>
          </p:cNvSpPr>
          <p:nvPr userDrawn="1"/>
        </p:nvSpPr>
        <p:spPr>
          <a:xfrm>
            <a:off x="9923768" y="6446611"/>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
        <p:nvSpPr>
          <p:cNvPr id="3" name="Footer Placeholder 6">
            <a:extLst>
              <a:ext uri="{FF2B5EF4-FFF2-40B4-BE49-F238E27FC236}">
                <a16:creationId xmlns:a16="http://schemas.microsoft.com/office/drawing/2014/main" id="{C76CE9C3-45F2-C100-8B71-2FBD3139A851}"/>
              </a:ext>
            </a:extLst>
          </p:cNvPr>
          <p:cNvSpPr txBox="1">
            <a:spLocks/>
          </p:cNvSpPr>
          <p:nvPr userDrawn="1"/>
        </p:nvSpPr>
        <p:spPr>
          <a:xfrm>
            <a:off x="9875520" y="6446611"/>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Oval 1">
            <a:extLst>
              <a:ext uri="{FF2B5EF4-FFF2-40B4-BE49-F238E27FC236}">
                <a16:creationId xmlns:a16="http://schemas.microsoft.com/office/drawing/2014/main" id="{2F2BDEE9-F378-DBA8-E14E-0826A6E6E7D9}"/>
              </a:ext>
              <a:ext uri="{C183D7F6-B498-43B3-948B-1728B52AA6E4}">
                <adec:decorative xmlns:adec="http://schemas.microsoft.com/office/drawing/2017/decorative" val="1"/>
              </a:ext>
            </a:extLst>
          </p:cNvPr>
          <p:cNvSpPr/>
          <p:nvPr userDrawn="1"/>
        </p:nvSpPr>
        <p:spPr>
          <a:xfrm>
            <a:off x="7709054" y="459137"/>
            <a:ext cx="4126800" cy="4126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78858" y="6398863"/>
            <a:ext cx="2743200" cy="365125"/>
          </a:xfrm>
        </p:spPr>
        <p:txBody>
          <a:bodyPr/>
          <a:lstStyle/>
          <a:p>
            <a:fld id="{B5CEABB6-07DC-46E8-9B57-56EC44A396E5}" type="slidenum">
              <a:rPr lang="en-US" smtClean="0"/>
              <a:pPr/>
              <a:t>‹#›</a:t>
            </a:fld>
            <a:endParaRPr lang="en-US"/>
          </a:p>
        </p:txBody>
      </p:sp>
      <p:sp>
        <p:nvSpPr>
          <p:cNvPr id="9" name="Footer Placeholder 6">
            <a:extLst>
              <a:ext uri="{FF2B5EF4-FFF2-40B4-BE49-F238E27FC236}">
                <a16:creationId xmlns:a16="http://schemas.microsoft.com/office/drawing/2014/main" id="{8AA9126D-F659-67B2-097D-EC3CF5B91851}"/>
              </a:ext>
            </a:extLst>
          </p:cNvPr>
          <p:cNvSpPr txBox="1">
            <a:spLocks/>
          </p:cNvSpPr>
          <p:nvPr userDrawn="1"/>
        </p:nvSpPr>
        <p:spPr>
          <a:xfrm>
            <a:off x="9890193" y="6383714"/>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9299467" y="6447518"/>
            <a:ext cx="2743200" cy="365125"/>
          </a:xfrm>
          <a:prstGeom prst="rect">
            <a:avLst/>
          </a:prstGeom>
        </p:spPr>
        <p:txBody>
          <a:bodyPr vert="horz" lIns="0" tIns="0" rIns="0" bIns="0" rtlCol="0" anchor="ctr">
            <a:noAutofit/>
          </a:bodyPr>
          <a:lstStyle>
            <a:lvl1pPr algn="r">
              <a:defRPr sz="1200" b="0"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pic>
        <p:nvPicPr>
          <p:cNvPr id="5" name="Picture 4" descr="A blue and orange logo&#10;&#10;Description automatically generated">
            <a:extLst>
              <a:ext uri="{FF2B5EF4-FFF2-40B4-BE49-F238E27FC236}">
                <a16:creationId xmlns:a16="http://schemas.microsoft.com/office/drawing/2014/main" id="{651961CA-8365-072E-C073-377C7F7895F3}"/>
              </a:ext>
            </a:extLst>
          </p:cNvPr>
          <p:cNvPicPr>
            <a:picLocks noChangeAspect="1"/>
          </p:cNvPicPr>
          <p:nvPr userDrawn="1"/>
        </p:nvPicPr>
        <p:blipFill>
          <a:blip r:embed="rId18"/>
          <a:stretch>
            <a:fillRect/>
          </a:stretch>
        </p:blipFill>
        <p:spPr>
          <a:xfrm>
            <a:off x="216172" y="5841160"/>
            <a:ext cx="595013" cy="789734"/>
          </a:xfrm>
          <a:prstGeom prst="rect">
            <a:avLst/>
          </a:prstGeom>
        </p:spPr>
      </p:pic>
      <p:sp>
        <p:nvSpPr>
          <p:cNvPr id="10" name="Date Placeholder 9">
            <a:extLst>
              <a:ext uri="{FF2B5EF4-FFF2-40B4-BE49-F238E27FC236}">
                <a16:creationId xmlns:a16="http://schemas.microsoft.com/office/drawing/2014/main" id="{6B617755-1599-8C46-4693-4F0E4C256B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1B7CAB-BC97-41F0-A717-962C23B9D0D7}" type="datetimeFigureOut">
              <a:rPr lang="en-US" smtClean="0"/>
              <a:t>3/3/2025</a:t>
            </a:fld>
            <a:endParaRPr lang="en-US"/>
          </a:p>
        </p:txBody>
      </p:sp>
      <p:sp>
        <p:nvSpPr>
          <p:cNvPr id="11" name="Footer Placeholder 10">
            <a:extLst>
              <a:ext uri="{FF2B5EF4-FFF2-40B4-BE49-F238E27FC236}">
                <a16:creationId xmlns:a16="http://schemas.microsoft.com/office/drawing/2014/main" id="{FD8AC3BD-A80C-B24B-A0E4-5004EE2F7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 id="2147483686" r:id="rId14"/>
    <p:sldLayoutId id="2147483687" r:id="rId15"/>
    <p:sldLayoutId id="2147483688" r:id="rId16"/>
  </p:sldLayoutIdLst>
  <p:hf hdr="0"/>
  <p:txStyles>
    <p:titleStyle>
      <a:lvl1pPr algn="l" defTabSz="914400" rtl="0" eaLnBrk="1" latinLnBrk="0" hangingPunct="1">
        <a:lnSpc>
          <a:spcPct val="90000"/>
        </a:lnSpc>
        <a:spcBef>
          <a:spcPct val="0"/>
        </a:spcBef>
        <a:buNone/>
        <a:defRPr sz="4000" b="1" i="0" kern="1200" spc="100" baseline="0">
          <a:solidFill>
            <a:schemeClr val="accent4"/>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811185" y="629469"/>
            <a:ext cx="8961120" cy="5599062"/>
          </a:xfrm>
        </p:spPr>
        <p:txBody>
          <a:bodyPr/>
          <a:lstStyle/>
          <a:p>
            <a:r>
              <a:rPr lang="en-US" dirty="0"/>
              <a:t>Dunbar ES</a:t>
            </a:r>
            <a:br>
              <a:rPr lang="en-US" dirty="0"/>
            </a:br>
            <a:r>
              <a:rPr lang="en-US" dirty="0"/>
              <a:t>GO Team </a:t>
            </a:r>
            <a:br>
              <a:rPr lang="en-US" dirty="0"/>
            </a:br>
            <a:r>
              <a:rPr lang="en-US" dirty="0"/>
              <a:t>Budget Allocation Meeting</a:t>
            </a:r>
            <a:br>
              <a:rPr lang="en-US" dirty="0"/>
            </a:br>
            <a:br>
              <a:rPr lang="en-US" dirty="0"/>
            </a:br>
            <a:r>
              <a:rPr lang="en-US" sz="4800" dirty="0">
                <a:solidFill>
                  <a:schemeClr val="bg1"/>
                </a:solidFill>
              </a:rPr>
              <a:t>January 30,2025</a:t>
            </a:r>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B1ED-4D78-65EC-0579-DA9E41D7C42C}"/>
              </a:ext>
            </a:extLst>
          </p:cNvPr>
          <p:cNvSpPr>
            <a:spLocks noGrp="1"/>
          </p:cNvSpPr>
          <p:nvPr>
            <p:ph type="title"/>
          </p:nvPr>
        </p:nvSpPr>
        <p:spPr>
          <a:xfrm>
            <a:off x="644224" y="785111"/>
            <a:ext cx="6400800" cy="2375532"/>
          </a:xfrm>
        </p:spPr>
        <p:txBody>
          <a:bodyPr anchor="b"/>
          <a:lstStyle/>
          <a:p>
            <a:r>
              <a:rPr lang="en-US"/>
              <a:t>Update on Gifted Delivery Model</a:t>
            </a:r>
          </a:p>
        </p:txBody>
      </p:sp>
      <p:sp>
        <p:nvSpPr>
          <p:cNvPr id="3" name="Oval 2">
            <a:extLst>
              <a:ext uri="{FF2B5EF4-FFF2-40B4-BE49-F238E27FC236}">
                <a16:creationId xmlns:a16="http://schemas.microsoft.com/office/drawing/2014/main" id="{A2A848A0-4B52-8DA7-D871-266FEEA86278}"/>
              </a:ext>
            </a:extLst>
          </p:cNvPr>
          <p:cNvSpPr/>
          <p:nvPr/>
        </p:nvSpPr>
        <p:spPr>
          <a:xfrm>
            <a:off x="8091186" y="2475185"/>
            <a:ext cx="3456590" cy="345659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439135-0C12-7FFC-91A7-6DB33C56D81A}"/>
              </a:ext>
            </a:extLst>
          </p:cNvPr>
          <p:cNvSpPr txBox="1"/>
          <p:nvPr/>
        </p:nvSpPr>
        <p:spPr>
          <a:xfrm>
            <a:off x="0" y="3053822"/>
            <a:ext cx="10283291" cy="3170099"/>
          </a:xfrm>
          <a:prstGeom prst="rect">
            <a:avLst/>
          </a:prstGeom>
          <a:solidFill>
            <a:schemeClr val="accent1">
              <a:lumMod val="40000"/>
              <a:lumOff val="60000"/>
            </a:scheme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3"/>
                </a:solidFill>
                <a:effectLst/>
                <a:uLnTx/>
                <a:uFillTx/>
                <a:latin typeface="Tenorite"/>
                <a:ea typeface="+mn-ea"/>
                <a:cs typeface="+mn-cs"/>
              </a:rPr>
              <a:t>Gifted Model will be determine</a:t>
            </a:r>
            <a:r>
              <a:rPr lang="en-US" sz="4000" dirty="0">
                <a:solidFill>
                  <a:schemeClr val="accent3"/>
                </a:solidFill>
                <a:latin typeface="Tenorite"/>
              </a:rPr>
              <a:t>d at a later date. We have 6 gifted students. 1 Gifted Teacher and 2 other staff members with Gifted Certification. We will continue with out Collab Model at this time. </a:t>
            </a:r>
            <a:endParaRPr kumimoji="0" lang="en-US" sz="4000" b="0" i="0" u="none" strike="noStrike" kern="1200" cap="none" spc="0" normalizeH="0" baseline="0" noProof="0" dirty="0">
              <a:ln>
                <a:noFill/>
              </a:ln>
              <a:solidFill>
                <a:schemeClr val="accent3"/>
              </a:solidFill>
              <a:effectLst/>
              <a:uLnTx/>
              <a:uFillTx/>
              <a:latin typeface="Tenorite"/>
              <a:ea typeface="+mn-ea"/>
              <a:cs typeface="+mn-cs"/>
            </a:endParaRPr>
          </a:p>
        </p:txBody>
      </p:sp>
      <p:sp>
        <p:nvSpPr>
          <p:cNvPr id="4" name="Slide Number Placeholder 3">
            <a:extLst>
              <a:ext uri="{FF2B5EF4-FFF2-40B4-BE49-F238E27FC236}">
                <a16:creationId xmlns:a16="http://schemas.microsoft.com/office/drawing/2014/main" id="{82D95E17-5DEC-D15C-7BE7-AA528C6B65E0}"/>
              </a:ext>
            </a:extLst>
          </p:cNvPr>
          <p:cNvSpPr>
            <a:spLocks noGrp="1"/>
          </p:cNvSpPr>
          <p:nvPr>
            <p:ph type="sldNum" sz="quarter" idx="4"/>
          </p:nvPr>
        </p:nvSpPr>
        <p:spPr/>
        <p:txBody>
          <a:bodyPr/>
          <a:lstStyle/>
          <a:p>
            <a:fld id="{B5CEABB6-07DC-46E8-9B57-56EC44A396E5}" type="slidenum">
              <a:rPr lang="en-US" smtClean="0"/>
              <a:pPr/>
              <a:t>10</a:t>
            </a:fld>
            <a:endParaRPr lang="en-US"/>
          </a:p>
        </p:txBody>
      </p:sp>
    </p:spTree>
    <p:extLst>
      <p:ext uri="{BB962C8B-B14F-4D97-AF65-F5344CB8AC3E}">
        <p14:creationId xmlns:p14="http://schemas.microsoft.com/office/powerpoint/2010/main" val="86631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811184" y="621973"/>
            <a:ext cx="6663042" cy="1828800"/>
          </a:xfrm>
        </p:spPr>
        <p:txBody>
          <a:bodyPr/>
          <a:lstStyle/>
          <a:p>
            <a:r>
              <a:rPr lang="en-US"/>
              <a:t>Review &amp; Discuss FY26 GO Team Budget Meeting Schedule</a:t>
            </a:r>
          </a:p>
        </p:txBody>
      </p:sp>
      <p:sp>
        <p:nvSpPr>
          <p:cNvPr id="4" name="Text Placeholder 3">
            <a:extLst>
              <a:ext uri="{FF2B5EF4-FFF2-40B4-BE49-F238E27FC236}">
                <a16:creationId xmlns:a16="http://schemas.microsoft.com/office/drawing/2014/main" id="{B7C4DB8A-F6D0-FE86-2F30-5BB5576A5934}"/>
              </a:ext>
            </a:extLst>
          </p:cNvPr>
          <p:cNvSpPr>
            <a:spLocks noGrp="1"/>
          </p:cNvSpPr>
          <p:nvPr>
            <p:ph sz="quarter" idx="18"/>
          </p:nvPr>
        </p:nvSpPr>
        <p:spPr>
          <a:xfrm>
            <a:off x="1005011" y="2642357"/>
            <a:ext cx="6275387" cy="3271324"/>
          </a:xfrm>
        </p:spPr>
        <p:txBody>
          <a:bodyPr/>
          <a:lstStyle/>
          <a:p>
            <a:r>
              <a:rPr lang="en-US" sz="2800">
                <a:solidFill>
                  <a:schemeClr val="tx1"/>
                </a:solidFill>
              </a:rPr>
              <a:t>To ensure alignment with the district's budget timeline, we need to review and potentially adjust our current budget meeting schedule. This will ensure timely submission of all required materials. </a:t>
            </a:r>
          </a:p>
          <a:p>
            <a:endParaRPr lang="en-US"/>
          </a:p>
        </p:txBody>
      </p:sp>
      <p:sp>
        <p:nvSpPr>
          <p:cNvPr id="2" name="Oval 1">
            <a:extLst>
              <a:ext uri="{FF2B5EF4-FFF2-40B4-BE49-F238E27FC236}">
                <a16:creationId xmlns:a16="http://schemas.microsoft.com/office/drawing/2014/main" id="{D05AE15F-12D4-FDD6-7724-B81BDDD97E49}"/>
              </a:ext>
            </a:extLst>
          </p:cNvPr>
          <p:cNvSpPr/>
          <p:nvPr/>
        </p:nvSpPr>
        <p:spPr>
          <a:xfrm>
            <a:off x="7709054" y="459137"/>
            <a:ext cx="4126800" cy="412679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A3EB53E-FC18-BA12-B02B-971F45A55EF4}"/>
              </a:ext>
            </a:extLst>
          </p:cNvPr>
          <p:cNvSpPr>
            <a:spLocks noGrp="1"/>
          </p:cNvSpPr>
          <p:nvPr>
            <p:ph type="sldNum" sz="quarter" idx="11"/>
          </p:nvPr>
        </p:nvSpPr>
        <p:spPr/>
        <p:txBody>
          <a:bodyPr/>
          <a:lstStyle/>
          <a:p>
            <a:fld id="{B5CEABB6-07DC-46E8-9B57-56EC44A396E5}" type="slidenum">
              <a:rPr lang="en-US" smtClean="0"/>
              <a:pPr/>
              <a:t>11</a:t>
            </a:fld>
            <a:endParaRPr lang="en-US"/>
          </a:p>
        </p:txBody>
      </p:sp>
    </p:spTree>
    <p:extLst>
      <p:ext uri="{BB962C8B-B14F-4D97-AF65-F5344CB8AC3E}">
        <p14:creationId xmlns:p14="http://schemas.microsoft.com/office/powerpoint/2010/main" val="426989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A7019F-FB8F-0842-186B-1C366F527A19}"/>
              </a:ext>
            </a:extLst>
          </p:cNvPr>
          <p:cNvSpPr>
            <a:spLocks noGrp="1"/>
          </p:cNvSpPr>
          <p:nvPr>
            <p:ph type="title"/>
          </p:nvPr>
        </p:nvSpPr>
        <p:spPr>
          <a:xfrm>
            <a:off x="353985" y="313859"/>
            <a:ext cx="9207458" cy="1828800"/>
          </a:xfrm>
        </p:spPr>
        <p:txBody>
          <a:bodyPr/>
          <a:lstStyle/>
          <a:p>
            <a:r>
              <a:rPr lang="en-US" dirty="0"/>
              <a:t>Overview of the FY26 GO Team Budget Process</a:t>
            </a:r>
          </a:p>
        </p:txBody>
      </p:sp>
      <p:graphicFrame>
        <p:nvGraphicFramePr>
          <p:cNvPr id="9" name="Diagram 8">
            <a:extLst>
              <a:ext uri="{FF2B5EF4-FFF2-40B4-BE49-F238E27FC236}">
                <a16:creationId xmlns:a16="http://schemas.microsoft.com/office/drawing/2014/main" id="{D8D72292-5826-73C0-D9E6-08CF82D834B6}"/>
              </a:ext>
            </a:extLst>
          </p:cNvPr>
          <p:cNvGraphicFramePr/>
          <p:nvPr>
            <p:extLst>
              <p:ext uri="{D42A27DB-BD31-4B8C-83A1-F6EECF244321}">
                <p14:modId xmlns:p14="http://schemas.microsoft.com/office/powerpoint/2010/main" val="1858899200"/>
              </p:ext>
            </p:extLst>
          </p:nvPr>
        </p:nvGraphicFramePr>
        <p:xfrm>
          <a:off x="203813" y="1228259"/>
          <a:ext cx="10452532" cy="3639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FC12665-7CB4-9C2E-5728-59568D6FC8BC}"/>
              </a:ext>
            </a:extLst>
          </p:cNvPr>
          <p:cNvPicPr>
            <a:picLocks noChangeAspect="1"/>
          </p:cNvPicPr>
          <p:nvPr/>
        </p:nvPicPr>
        <p:blipFill>
          <a:blip r:embed="rId8"/>
          <a:stretch>
            <a:fillRect/>
          </a:stretch>
        </p:blipFill>
        <p:spPr>
          <a:xfrm>
            <a:off x="8850390" y="3538632"/>
            <a:ext cx="2231740" cy="2733881"/>
          </a:xfrm>
          <a:prstGeom prst="rect">
            <a:avLst/>
          </a:prstGeom>
        </p:spPr>
      </p:pic>
      <p:sp>
        <p:nvSpPr>
          <p:cNvPr id="11" name="Rectangle 10">
            <a:extLst>
              <a:ext uri="{FF2B5EF4-FFF2-40B4-BE49-F238E27FC236}">
                <a16:creationId xmlns:a16="http://schemas.microsoft.com/office/drawing/2014/main" id="{EA1E435F-4AA3-D020-FFFD-DC5D05738696}"/>
              </a:ext>
            </a:extLst>
          </p:cNvPr>
          <p:cNvSpPr/>
          <p:nvPr/>
        </p:nvSpPr>
        <p:spPr>
          <a:xfrm>
            <a:off x="1351722" y="5221739"/>
            <a:ext cx="7136702" cy="646331"/>
          </a:xfrm>
          <a:prstGeom prst="rect">
            <a:avLst/>
          </a:prstGeom>
          <a:ln w="19050">
            <a:solidFill>
              <a:schemeClr val="accent4"/>
            </a:solid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0000"/>
                </a:solidFill>
                <a:latin typeface="Calibri"/>
              </a:rPr>
              <a:t>*</a:t>
            </a:r>
            <a:r>
              <a:rPr lang="en-US">
                <a:solidFill>
                  <a:prstClr val="black"/>
                </a:solidFill>
                <a:latin typeface="Calibri"/>
              </a:rPr>
              <a:t> GO Teams will need to take</a:t>
            </a:r>
            <a:r>
              <a:rPr lang="en-US" b="1">
                <a:solidFill>
                  <a:prstClr val="black"/>
                </a:solidFill>
                <a:latin typeface="Calibri"/>
              </a:rPr>
              <a:t> </a:t>
            </a:r>
            <a:r>
              <a:rPr lang="en-US" b="1">
                <a:solidFill>
                  <a:srgbClr val="FF0000"/>
                </a:solidFill>
                <a:latin typeface="Calibri"/>
              </a:rPr>
              <a:t>ACTION</a:t>
            </a:r>
            <a:r>
              <a:rPr lang="en-US">
                <a:solidFill>
                  <a:prstClr val="black"/>
                </a:solidFill>
                <a:latin typeface="Calibri"/>
              </a:rPr>
              <a:t> on the budget at these meetings.</a:t>
            </a:r>
            <a:endParaRPr kumimoji="0" lang="en-US" i="0" u="none" strike="noStrike" kern="1200" cap="none" spc="0" normalizeH="0" baseline="0" noProof="0">
              <a:ln>
                <a:noFill/>
              </a:ln>
              <a:solidFill>
                <a:prstClr val="black"/>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6918C72E-D3BF-EF57-720A-D36EB18B1589}"/>
              </a:ext>
            </a:extLst>
          </p:cNvPr>
          <p:cNvSpPr>
            <a:spLocks noGrp="1"/>
          </p:cNvSpPr>
          <p:nvPr>
            <p:ph type="sldNum" sz="quarter" idx="11"/>
          </p:nvPr>
        </p:nvSpPr>
        <p:spPr/>
        <p:txBody>
          <a:bodyPr/>
          <a:lstStyle/>
          <a:p>
            <a:fld id="{B5CEABB6-07DC-46E8-9B57-56EC44A396E5}" type="slidenum">
              <a:rPr lang="en-US" smtClean="0"/>
              <a:pPr/>
              <a:t>12</a:t>
            </a:fld>
            <a:endParaRPr lang="en-US"/>
          </a:p>
        </p:txBody>
      </p:sp>
      <p:sp>
        <p:nvSpPr>
          <p:cNvPr id="3" name="Footer Placeholder 6">
            <a:extLst>
              <a:ext uri="{FF2B5EF4-FFF2-40B4-BE49-F238E27FC236}">
                <a16:creationId xmlns:a16="http://schemas.microsoft.com/office/drawing/2014/main" id="{E20F4835-115A-AEFE-F6B0-80B9889139A3}"/>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60630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8CCD0-2B08-2838-6520-FC3BC4C93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90C2E-FB75-3F22-58DB-37705315A642}"/>
              </a:ext>
            </a:extLst>
          </p:cNvPr>
          <p:cNvSpPr>
            <a:spLocks noGrp="1"/>
          </p:cNvSpPr>
          <p:nvPr>
            <p:ph type="title"/>
          </p:nvPr>
        </p:nvSpPr>
        <p:spPr>
          <a:xfrm>
            <a:off x="668979" y="168966"/>
            <a:ext cx="7756345" cy="1918252"/>
          </a:xfrm>
        </p:spPr>
        <p:txBody>
          <a:bodyPr anchor="ctr"/>
          <a:lstStyle/>
          <a:p>
            <a:r>
              <a:rPr lang="en-US" sz="4400"/>
              <a:t>Action on GO Team Budget Meeting Calendar</a:t>
            </a:r>
          </a:p>
        </p:txBody>
      </p:sp>
      <p:sp>
        <p:nvSpPr>
          <p:cNvPr id="6" name="Content Placeholder 2">
            <a:extLst>
              <a:ext uri="{FF2B5EF4-FFF2-40B4-BE49-F238E27FC236}">
                <a16:creationId xmlns:a16="http://schemas.microsoft.com/office/drawing/2014/main" id="{3A77CB45-08D8-705B-6A7C-2D3112B53E03}"/>
              </a:ext>
            </a:extLst>
          </p:cNvPr>
          <p:cNvSpPr txBox="1">
            <a:spLocks/>
          </p:cNvSpPr>
          <p:nvPr/>
        </p:nvSpPr>
        <p:spPr>
          <a:xfrm>
            <a:off x="487018" y="2315818"/>
            <a:ext cx="8120269" cy="302149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solidFill>
                  <a:schemeClr val="tx1">
                    <a:lumMod val="75000"/>
                    <a:lumOff val="25000"/>
                  </a:schemeClr>
                </a:solidFill>
              </a:rPr>
              <a:t>We will need to </a:t>
            </a:r>
            <a:r>
              <a:rPr lang="en-US" sz="2400" b="1" dirty="0">
                <a:solidFill>
                  <a:srgbClr val="FF0000"/>
                </a:solidFill>
              </a:rPr>
              <a:t>take ACTION</a:t>
            </a:r>
            <a:r>
              <a:rPr lang="en-US" sz="2400" dirty="0">
                <a:solidFill>
                  <a:schemeClr val="tx1">
                    <a:lumMod val="75000"/>
                    <a:lumOff val="25000"/>
                  </a:schemeClr>
                </a:solidFill>
              </a:rPr>
              <a:t> (vote) to change our meeting calendar</a:t>
            </a:r>
            <a:r>
              <a:rPr lang="en-US" sz="2400" b="1" dirty="0">
                <a:solidFill>
                  <a:schemeClr val="tx1">
                    <a:lumMod val="75000"/>
                    <a:lumOff val="25000"/>
                  </a:schemeClr>
                </a:solidFill>
              </a:rPr>
              <a:t> if we need to change</a:t>
            </a:r>
            <a:r>
              <a:rPr lang="en-US" sz="2400" dirty="0">
                <a:solidFill>
                  <a:schemeClr val="tx1">
                    <a:lumMod val="75000"/>
                    <a:lumOff val="25000"/>
                  </a:schemeClr>
                </a:solidFill>
              </a:rPr>
              <a:t> our meetings to meet these deadlines:</a:t>
            </a:r>
          </a:p>
          <a:p>
            <a:pPr>
              <a:lnSpc>
                <a:spcPct val="100000"/>
              </a:lnSpc>
              <a:spcBef>
                <a:spcPts val="600"/>
              </a:spcBef>
            </a:pPr>
            <a:r>
              <a:rPr lang="en-US" sz="2400" b="1" u="sng" dirty="0">
                <a:solidFill>
                  <a:schemeClr val="tx2"/>
                </a:solidFill>
              </a:rPr>
              <a:t>Allocation Meeting:</a:t>
            </a:r>
            <a:r>
              <a:rPr lang="en-US" sz="2400" dirty="0">
                <a:solidFill>
                  <a:schemeClr val="tx1">
                    <a:lumMod val="75000"/>
                    <a:lumOff val="25000"/>
                  </a:schemeClr>
                </a:solidFill>
              </a:rPr>
              <a:t> now-Jan 31</a:t>
            </a:r>
          </a:p>
          <a:p>
            <a:pPr>
              <a:lnSpc>
                <a:spcPct val="100000"/>
              </a:lnSpc>
              <a:spcBef>
                <a:spcPts val="600"/>
              </a:spcBef>
            </a:pPr>
            <a:r>
              <a:rPr lang="en-US" sz="2400" b="1" u="sng" dirty="0">
                <a:solidFill>
                  <a:schemeClr val="tx2"/>
                </a:solidFill>
              </a:rPr>
              <a:t>Feedback Meeting:</a:t>
            </a:r>
            <a:r>
              <a:rPr lang="en-US" sz="2400" dirty="0">
                <a:solidFill>
                  <a:schemeClr val="tx1">
                    <a:lumMod val="75000"/>
                    <a:lumOff val="25000"/>
                  </a:schemeClr>
                </a:solidFill>
              </a:rPr>
              <a:t> </a:t>
            </a:r>
            <a:r>
              <a:rPr lang="en-US" sz="2400" strike="sngStrike" dirty="0">
                <a:solidFill>
                  <a:schemeClr val="tx1">
                    <a:lumMod val="75000"/>
                    <a:lumOff val="25000"/>
                  </a:schemeClr>
                </a:solidFill>
              </a:rPr>
              <a:t>February 6</a:t>
            </a:r>
            <a:r>
              <a:rPr lang="en-US" sz="2400" strike="sngStrike" baseline="30000" dirty="0">
                <a:solidFill>
                  <a:schemeClr val="tx1">
                    <a:lumMod val="75000"/>
                    <a:lumOff val="25000"/>
                  </a:schemeClr>
                </a:solidFill>
              </a:rPr>
              <a:t>th</a:t>
            </a:r>
            <a:r>
              <a:rPr lang="en-US" sz="2400" strike="sngStrike" dirty="0">
                <a:solidFill>
                  <a:schemeClr val="tx1">
                    <a:lumMod val="75000"/>
                    <a:lumOff val="25000"/>
                  </a:schemeClr>
                </a:solidFill>
              </a:rPr>
              <a:t>  </a:t>
            </a:r>
            <a:r>
              <a:rPr lang="en-US" sz="2400" dirty="0">
                <a:solidFill>
                  <a:schemeClr val="tx1">
                    <a:lumMod val="75000"/>
                    <a:lumOff val="25000"/>
                  </a:schemeClr>
                </a:solidFill>
                <a:highlight>
                  <a:srgbClr val="FFFF00"/>
                </a:highlight>
              </a:rPr>
              <a:t>February 13th</a:t>
            </a:r>
          </a:p>
          <a:p>
            <a:pPr>
              <a:lnSpc>
                <a:spcPct val="100000"/>
              </a:lnSpc>
              <a:spcBef>
                <a:spcPts val="600"/>
              </a:spcBef>
            </a:pPr>
            <a:r>
              <a:rPr lang="en-US" sz="2400" b="1" u="sng" dirty="0">
                <a:solidFill>
                  <a:schemeClr val="tx2"/>
                </a:solidFill>
              </a:rPr>
              <a:t>Approval Meeting:</a:t>
            </a:r>
            <a:r>
              <a:rPr lang="en-US" sz="2400" dirty="0">
                <a:solidFill>
                  <a:schemeClr val="tx1">
                    <a:lumMod val="75000"/>
                    <a:lumOff val="25000"/>
                  </a:schemeClr>
                </a:solidFill>
              </a:rPr>
              <a:t> after staffing conference and before Friday, March 14:   MARCH 6th</a:t>
            </a:r>
            <a:endParaRPr lang="en-US" sz="2400" b="1" u="sng"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BDD71A8A-A8F9-061A-4DDD-692FAE66EA75}"/>
              </a:ext>
            </a:extLst>
          </p:cNvPr>
          <p:cNvSpPr>
            <a:spLocks noGrp="1"/>
          </p:cNvSpPr>
          <p:nvPr>
            <p:ph type="sldNum" sz="quarter" idx="11"/>
          </p:nvPr>
        </p:nvSpPr>
        <p:spPr/>
        <p:txBody>
          <a:bodyPr/>
          <a:lstStyle/>
          <a:p>
            <a:fld id="{B5CEABB6-07DC-46E8-9B57-56EC44A396E5}" type="slidenum">
              <a:rPr lang="en-US" smtClean="0"/>
              <a:pPr/>
              <a:t>13</a:t>
            </a:fld>
            <a:endParaRPr lang="en-US"/>
          </a:p>
        </p:txBody>
      </p:sp>
    </p:spTree>
    <p:extLst>
      <p:ext uri="{BB962C8B-B14F-4D97-AF65-F5344CB8AC3E}">
        <p14:creationId xmlns:p14="http://schemas.microsoft.com/office/powerpoint/2010/main" val="276204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9CE6-33FC-8D0B-8D66-8EF19ABA1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1E6F0-9441-210B-74FA-0DE58EEF3CD5}"/>
              </a:ext>
            </a:extLst>
          </p:cNvPr>
          <p:cNvSpPr>
            <a:spLocks noGrp="1"/>
          </p:cNvSpPr>
          <p:nvPr>
            <p:ph type="title"/>
          </p:nvPr>
        </p:nvSpPr>
        <p:spPr>
          <a:xfrm>
            <a:off x="1467168" y="695739"/>
            <a:ext cx="6400800" cy="3615485"/>
          </a:xfrm>
        </p:spPr>
        <p:txBody>
          <a:bodyPr anchor="ctr"/>
          <a:lstStyle/>
          <a:p>
            <a:r>
              <a:rPr lang="en-US"/>
              <a:t>Budget Development</a:t>
            </a:r>
          </a:p>
        </p:txBody>
      </p:sp>
      <p:sp>
        <p:nvSpPr>
          <p:cNvPr id="3" name="Oval 2">
            <a:extLst>
              <a:ext uri="{FF2B5EF4-FFF2-40B4-BE49-F238E27FC236}">
                <a16:creationId xmlns:a16="http://schemas.microsoft.com/office/drawing/2014/main" id="{F74EA6E7-F3C2-5B15-0690-E7F99420BF5A}"/>
              </a:ext>
            </a:extLst>
          </p:cNvPr>
          <p:cNvSpPr/>
          <p:nvPr/>
        </p:nvSpPr>
        <p:spPr>
          <a:xfrm>
            <a:off x="7401915" y="3046905"/>
            <a:ext cx="3456590" cy="345659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0449E3-0AA4-EF75-5D7B-84A75FC0670F}"/>
              </a:ext>
            </a:extLst>
          </p:cNvPr>
          <p:cNvSpPr>
            <a:spLocks noGrp="1"/>
          </p:cNvSpPr>
          <p:nvPr>
            <p:ph type="sldNum" sz="quarter" idx="11"/>
          </p:nvPr>
        </p:nvSpPr>
        <p:spPr/>
        <p:txBody>
          <a:bodyPr/>
          <a:lstStyle/>
          <a:p>
            <a:fld id="{B5CEABB6-07DC-46E8-9B57-56EC44A396E5}" type="slidenum">
              <a:rPr lang="en-US" smtClean="0"/>
              <a:pPr/>
              <a:t>14</a:t>
            </a:fld>
            <a:endParaRPr lang="en-US"/>
          </a:p>
        </p:txBody>
      </p:sp>
    </p:spTree>
    <p:extLst>
      <p:ext uri="{BB962C8B-B14F-4D97-AF65-F5344CB8AC3E}">
        <p14:creationId xmlns:p14="http://schemas.microsoft.com/office/powerpoint/2010/main" val="287427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dirty="0"/>
              <a:t>Norms</a:t>
            </a:r>
          </a:p>
        </p:txBody>
      </p:sp>
      <p:sp>
        <p:nvSpPr>
          <p:cNvPr id="4" name="Slide Number Placeholder 3"/>
          <p:cNvSpPr>
            <a:spLocks noGrp="1"/>
          </p:cNvSpPr>
          <p:nvPr>
            <p:ph type="sldNum" sz="quarter" idx="12"/>
          </p:nvPr>
        </p:nvSpPr>
        <p:spPr>
          <a:xfrm>
            <a:off x="11318053" y="6459855"/>
            <a:ext cx="740664" cy="274320"/>
          </a:xfrm>
        </p:spPr>
        <p:txBody>
          <a:bodyPr anchor="ctr">
            <a:normAutofit/>
          </a:bodyPr>
          <a:lstStyle/>
          <a:p>
            <a:pPr>
              <a:spcAft>
                <a:spcPts val="600"/>
              </a:spcAft>
            </a:pPr>
            <a:fld id="{3D6C3DC6-EF6E-8948-BFE6-808D46D584D8}" type="slidenum">
              <a:rPr lang="en-US" smtClean="0"/>
              <a:pPr>
                <a:spcAft>
                  <a:spcPts val="600"/>
                </a:spcAft>
              </a:pPr>
              <a:t>15</a:t>
            </a:fld>
            <a:endParaRPr lang="en-US" dirty="0"/>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DF13D3E-024B-6C1F-CDD4-6EFAA3D36CA2}"/>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Tree>
    <p:extLst>
      <p:ext uri="{BB962C8B-B14F-4D97-AF65-F5344CB8AC3E}">
        <p14:creationId xmlns:p14="http://schemas.microsoft.com/office/powerpoint/2010/main" val="120069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5EE90-3EFF-A1DD-8C97-057C68B38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2BB71-88B6-5D6B-84A9-B6F4551C96DB}"/>
              </a:ext>
            </a:extLst>
          </p:cNvPr>
          <p:cNvSpPr>
            <a:spLocks noGrp="1"/>
          </p:cNvSpPr>
          <p:nvPr>
            <p:ph type="title"/>
          </p:nvPr>
        </p:nvSpPr>
        <p:spPr>
          <a:xfrm>
            <a:off x="665922" y="213519"/>
            <a:ext cx="11410121" cy="700882"/>
          </a:xfrm>
        </p:spPr>
        <p:txBody>
          <a:bodyPr/>
          <a:lstStyle/>
          <a:p>
            <a:r>
              <a:rPr lang="en-US"/>
              <a:t>GO Team Budget Development Process</a:t>
            </a:r>
          </a:p>
        </p:txBody>
      </p:sp>
      <p:graphicFrame>
        <p:nvGraphicFramePr>
          <p:cNvPr id="4" name="Diagram 3">
            <a:extLst>
              <a:ext uri="{FF2B5EF4-FFF2-40B4-BE49-F238E27FC236}">
                <a16:creationId xmlns:a16="http://schemas.microsoft.com/office/drawing/2014/main" id="{3163BDB9-0C6D-0D22-7F49-B1ADE0C00A5F}"/>
              </a:ext>
            </a:extLst>
          </p:cNvPr>
          <p:cNvGraphicFramePr/>
          <p:nvPr/>
        </p:nvGraphicFramePr>
        <p:xfrm>
          <a:off x="4049911" y="2503594"/>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mage result for you are here">
            <a:extLst>
              <a:ext uri="{FF2B5EF4-FFF2-40B4-BE49-F238E27FC236}">
                <a16:creationId xmlns:a16="http://schemas.microsoft.com/office/drawing/2014/main" id="{CC94EB0F-6ED1-0C45-43FB-FFFA3E7943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51411">
            <a:off x="3310224" y="4647596"/>
            <a:ext cx="1041613" cy="1492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02B3DD9-0B73-B706-5971-B0A46F5DAE00}"/>
              </a:ext>
            </a:extLst>
          </p:cNvPr>
          <p:cNvSpPr/>
          <p:nvPr/>
        </p:nvSpPr>
        <p:spPr>
          <a:xfrm>
            <a:off x="3309729" y="859203"/>
            <a:ext cx="6122505" cy="169959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solidFill>
                  <a:schemeClr val="accent1"/>
                </a:solidFill>
                <a:latin typeface="Berlin Sans FB Demi" panose="020E0802020502020306" pitchFamily="34" charset="0"/>
              </a:rPr>
              <a:t>Dunbar’s STRATEGIC PLAN…</a:t>
            </a:r>
          </a:p>
          <a:p>
            <a:pPr algn="ctr"/>
            <a:endParaRPr lang="en-US" sz="1600" b="1" dirty="0">
              <a:solidFill>
                <a:schemeClr val="bg2"/>
              </a:solidFill>
              <a:latin typeface="Berlin Sans FB Demi" panose="020E0802020502020306" pitchFamily="34" charset="0"/>
            </a:endParaRPr>
          </a:p>
          <a:p>
            <a:pPr algn="ctr"/>
            <a:r>
              <a:rPr lang="en-US" sz="2000" b="1" dirty="0">
                <a:solidFill>
                  <a:schemeClr val="bg2"/>
                </a:solidFill>
              </a:rPr>
              <a:t>is your roadmap and your role.</a:t>
            </a:r>
          </a:p>
          <a:p>
            <a:pPr algn="ctr"/>
            <a:r>
              <a:rPr lang="en-US" sz="2000" b="1" dirty="0">
                <a:solidFill>
                  <a:schemeClr val="bg2"/>
                </a:solidFill>
              </a:rPr>
              <a:t>It is your direction, your priorities, your vision,</a:t>
            </a:r>
          </a:p>
          <a:p>
            <a:pPr algn="ctr"/>
            <a:r>
              <a:rPr lang="en-US" sz="2000" b="1" dirty="0">
                <a:solidFill>
                  <a:schemeClr val="bg2"/>
                </a:solidFill>
              </a:rPr>
              <a:t>your present, your future.</a:t>
            </a:r>
            <a:r>
              <a:rPr lang="en-US" sz="1600" b="1" dirty="0">
                <a:solidFill>
                  <a:schemeClr val="bg2"/>
                </a:solidFill>
              </a:rPr>
              <a:t> </a:t>
            </a:r>
          </a:p>
          <a:p>
            <a:pPr algn="ctr"/>
            <a:endParaRPr lang="en-US" sz="1600" b="1" dirty="0">
              <a:solidFill>
                <a:schemeClr val="bg2"/>
              </a:solidFill>
              <a:latin typeface="Berlin Sans FB Demi" panose="020E0802020502020306" pitchFamily="34" charset="0"/>
            </a:endParaRPr>
          </a:p>
        </p:txBody>
      </p:sp>
      <p:sp>
        <p:nvSpPr>
          <p:cNvPr id="3" name="Slide Number Placeholder 2">
            <a:extLst>
              <a:ext uri="{FF2B5EF4-FFF2-40B4-BE49-F238E27FC236}">
                <a16:creationId xmlns:a16="http://schemas.microsoft.com/office/drawing/2014/main" id="{2BAABA7C-40A7-C784-6C32-5FB338C8A474}"/>
              </a:ext>
            </a:extLst>
          </p:cNvPr>
          <p:cNvSpPr>
            <a:spLocks noGrp="1"/>
          </p:cNvSpPr>
          <p:nvPr>
            <p:ph type="sldNum" sz="quarter" idx="11"/>
          </p:nvPr>
        </p:nvSpPr>
        <p:spPr/>
        <p:txBody>
          <a:bodyPr/>
          <a:lstStyle/>
          <a:p>
            <a:fld id="{B5CEABB6-07DC-46E8-9B57-56EC44A396E5}" type="slidenum">
              <a:rPr lang="en-US" smtClean="0"/>
              <a:pPr/>
              <a:t>16</a:t>
            </a:fld>
            <a:endParaRPr lang="en-US"/>
          </a:p>
        </p:txBody>
      </p:sp>
    </p:spTree>
    <p:extLst>
      <p:ext uri="{BB962C8B-B14F-4D97-AF65-F5344CB8AC3E}">
        <p14:creationId xmlns:p14="http://schemas.microsoft.com/office/powerpoint/2010/main" val="3091481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C6709-5247-F8E8-55AE-0FB9081963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24C0EB-195E-0F13-555F-EA1D6AB9817B}"/>
              </a:ext>
            </a:extLst>
          </p:cNvPr>
          <p:cNvSpPr>
            <a:spLocks noGrp="1"/>
          </p:cNvSpPr>
          <p:nvPr>
            <p:ph type="ctrTitle"/>
          </p:nvPr>
        </p:nvSpPr>
        <p:spPr>
          <a:xfrm>
            <a:off x="344045" y="89451"/>
            <a:ext cx="10002589" cy="894522"/>
          </a:xfrm>
        </p:spPr>
        <p:txBody>
          <a:bodyPr anchor="ctr"/>
          <a:lstStyle/>
          <a:p>
            <a:r>
              <a:rPr lang="en-US" sz="4000"/>
              <a:t>Budget Allocation Meeting</a:t>
            </a:r>
          </a:p>
        </p:txBody>
      </p:sp>
      <p:sp>
        <p:nvSpPr>
          <p:cNvPr id="2" name="Shape 100">
            <a:extLst>
              <a:ext uri="{FF2B5EF4-FFF2-40B4-BE49-F238E27FC236}">
                <a16:creationId xmlns:a16="http://schemas.microsoft.com/office/drawing/2014/main" id="{78F3D560-D2AF-8F62-4A2C-7515E6596DDD}"/>
              </a:ext>
            </a:extLst>
          </p:cNvPr>
          <p:cNvSpPr txBox="1">
            <a:spLocks/>
          </p:cNvSpPr>
          <p:nvPr/>
        </p:nvSpPr>
        <p:spPr>
          <a:xfrm>
            <a:off x="999639" y="983973"/>
            <a:ext cx="9618664" cy="5387010"/>
          </a:xfrm>
          <a:prstGeom prst="rect">
            <a:avLst/>
          </a:prstGeom>
          <a:noFill/>
          <a:ln>
            <a:noFill/>
          </a:ln>
        </p:spPr>
        <p:txBody>
          <a:bodyPr vert="horz" lIns="91425" tIns="45700" rIns="91425" bIns="45700" rtlCol="0" anchor="t" anchorCtr="0">
            <a:noAutofit/>
          </a:bodyPr>
          <a:lstStyle>
            <a:lvl1pPr marL="0" indent="0" algn="l" defTabSz="685800" rtl="0" eaLnBrk="1" latinLnBrk="0" hangingPunct="1">
              <a:lnSpc>
                <a:spcPct val="100000"/>
              </a:lnSpc>
              <a:spcBef>
                <a:spcPts val="432"/>
              </a:spcBef>
              <a:buFont typeface="Arial" panose="020B0604020202020204" pitchFamily="34" charset="0"/>
              <a:buNone/>
              <a:defRPr sz="1800" kern="1200">
                <a:solidFill>
                  <a:schemeClr val="accent6"/>
                </a:solidFill>
                <a:latin typeface="+mn-lt"/>
                <a:ea typeface="+mn-ea"/>
                <a:cs typeface="+mn-cs"/>
              </a:defRPr>
            </a:lvl1pPr>
            <a:lvl2pPr marL="342900" indent="0" algn="ctr" defTabSz="685800" rtl="0" eaLnBrk="1" latinLnBrk="0" hangingPunct="1">
              <a:lnSpc>
                <a:spcPct val="100000"/>
              </a:lnSpc>
              <a:spcBef>
                <a:spcPts val="270"/>
              </a:spcBef>
              <a:buFont typeface="Arial" panose="020B0604020202020204" pitchFamily="34" charset="0"/>
              <a:buNone/>
              <a:defRPr sz="1500" kern="1200">
                <a:solidFill>
                  <a:schemeClr val="accent6"/>
                </a:solidFill>
                <a:latin typeface="+mn-lt"/>
                <a:ea typeface="+mn-ea"/>
                <a:cs typeface="+mn-cs"/>
              </a:defRPr>
            </a:lvl2pPr>
            <a:lvl3pPr marL="685800" indent="0" algn="ctr" defTabSz="685800" rtl="0" eaLnBrk="1" latinLnBrk="0" hangingPunct="1">
              <a:lnSpc>
                <a:spcPct val="100000"/>
              </a:lnSpc>
              <a:spcBef>
                <a:spcPts val="270"/>
              </a:spcBef>
              <a:buFont typeface="Arial" panose="020B0604020202020204" pitchFamily="34" charset="0"/>
              <a:buNone/>
              <a:defRPr sz="1350" kern="1200">
                <a:solidFill>
                  <a:schemeClr val="accent6"/>
                </a:solidFill>
                <a:latin typeface="+mn-lt"/>
                <a:ea typeface="+mn-ea"/>
                <a:cs typeface="+mn-cs"/>
              </a:defRPr>
            </a:lvl3pPr>
            <a:lvl4pPr marL="1028700" indent="0" algn="ctr" defTabSz="685800" rtl="0" eaLnBrk="1" latinLnBrk="0" hangingPunct="1">
              <a:lnSpc>
                <a:spcPct val="100000"/>
              </a:lnSpc>
              <a:spcBef>
                <a:spcPts val="270"/>
              </a:spcBef>
              <a:buFont typeface="Arial" panose="020B0604020202020204" pitchFamily="34" charset="0"/>
              <a:buNone/>
              <a:defRPr sz="1200" kern="1200">
                <a:solidFill>
                  <a:schemeClr val="accent6"/>
                </a:solidFill>
                <a:latin typeface="+mn-lt"/>
                <a:ea typeface="+mn-ea"/>
                <a:cs typeface="+mn-cs"/>
              </a:defRPr>
            </a:lvl4pPr>
            <a:lvl5pPr marL="1371600" indent="0" algn="ctr" defTabSz="685800" rtl="0" eaLnBrk="1" latinLnBrk="0" hangingPunct="1">
              <a:lnSpc>
                <a:spcPct val="100000"/>
              </a:lnSpc>
              <a:spcBef>
                <a:spcPts val="270"/>
              </a:spcBef>
              <a:buFont typeface="Arial" panose="020B0604020202020204" pitchFamily="34" charset="0"/>
              <a:buNone/>
              <a:defRPr sz="1200" kern="1200">
                <a:solidFill>
                  <a:schemeClr val="accent6"/>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63500" marR="0" lvl="0" indent="0" algn="l" defTabSz="685800"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0" lang="en-US" sz="2800" b="1" i="0" u="sng" strike="noStrike" kern="1200" cap="none" spc="0" normalizeH="0" baseline="0" noProof="0" dirty="0">
                <a:ln>
                  <a:noFill/>
                </a:ln>
                <a:solidFill>
                  <a:srgbClr val="0083A9"/>
                </a:solidFill>
                <a:effectLst/>
                <a:uLnTx/>
                <a:uFillTx/>
                <a:ea typeface="+mn-ea"/>
                <a:cs typeface="+mn-cs"/>
              </a:rPr>
              <a:t>What</a:t>
            </a:r>
          </a:p>
          <a:p>
            <a:pPr marL="57150" marR="0" lvl="0" indent="6350" algn="l" defTabSz="685800" rtl="0" eaLnBrk="1" fontAlgn="auto" latinLnBrk="0" hangingPunct="1">
              <a:lnSpc>
                <a:spcPct val="100000"/>
              </a:lnSpc>
              <a:spcBef>
                <a:spcPts val="0"/>
              </a:spcBef>
              <a:spcAft>
                <a:spcPts val="1200"/>
              </a:spcAft>
              <a:buClrTx/>
              <a:buSzPct val="100000"/>
              <a:buFont typeface="Arial" panose="020B0604020202020204" pitchFamily="34" charset="0"/>
              <a:buNone/>
              <a:tabLst/>
              <a:defRPr/>
            </a:pPr>
            <a:r>
              <a:rPr kumimoji="0" lang="en-US" sz="2200" b="0" i="0" u="none" strike="noStrike" kern="1200" cap="none" spc="0" normalizeH="0" baseline="0" noProof="0" dirty="0">
                <a:ln>
                  <a:noFill/>
                </a:ln>
                <a:solidFill>
                  <a:srgbClr val="595B5D"/>
                </a:solidFill>
                <a:effectLst/>
                <a:uLnTx/>
                <a:uFillTx/>
                <a:ea typeface="+mn-ea"/>
                <a:cs typeface="+mn-cs"/>
              </a:rPr>
              <a:t>During the first GO Team meeting the principal will </a:t>
            </a:r>
            <a:r>
              <a:rPr kumimoji="0" lang="en-US" sz="2200" b="0" i="0" u="sng" strike="noStrike" kern="1200" cap="none" spc="0" normalizeH="0" baseline="0" noProof="0" dirty="0">
                <a:ln>
                  <a:noFill/>
                </a:ln>
                <a:solidFill>
                  <a:srgbClr val="FF0000"/>
                </a:solidFill>
                <a:effectLst/>
                <a:uLnTx/>
                <a:uFillTx/>
                <a:ea typeface="+mn-ea"/>
                <a:cs typeface="+mn-cs"/>
              </a:rPr>
              <a:t>provide an overview of the budget and position allocations, request(s) for turnaround and/or signature program funds and review changes to the Gifted Services delivery model</a:t>
            </a:r>
            <a:r>
              <a:rPr kumimoji="0" lang="en-US" sz="2200" b="0" i="0" u="none" strike="noStrike" kern="1200" cap="none" spc="0" normalizeH="0" baseline="0" noProof="0" dirty="0">
                <a:ln>
                  <a:noFill/>
                </a:ln>
                <a:solidFill>
                  <a:srgbClr val="595B5D"/>
                </a:solidFill>
                <a:effectLst/>
                <a:uLnTx/>
                <a:uFillTx/>
                <a:ea typeface="+mn-ea"/>
                <a:cs typeface="+mn-cs"/>
              </a:rPr>
              <a:t> (as needed)  </a:t>
            </a:r>
          </a:p>
          <a:p>
            <a:pPr marL="63500" marR="0" lvl="0" indent="0" algn="l" defTabSz="6858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2800" b="1" i="0" u="sng" strike="noStrike" kern="1200" cap="none" spc="0" normalizeH="0" baseline="0" noProof="0" dirty="0">
                <a:ln>
                  <a:noFill/>
                </a:ln>
                <a:solidFill>
                  <a:srgbClr val="0083A9"/>
                </a:solidFill>
                <a:effectLst/>
                <a:uLnTx/>
                <a:uFillTx/>
                <a:ea typeface="+mn-ea"/>
                <a:cs typeface="+mn-cs"/>
              </a:rPr>
              <a:t>Why</a:t>
            </a:r>
            <a:endParaRPr kumimoji="0" lang="en-US" sz="2800" b="1" i="0" u="sng" strike="noStrike" kern="1200" cap="none" spc="0" normalizeH="0" baseline="0" noProof="0" dirty="0">
              <a:ln>
                <a:noFill/>
              </a:ln>
              <a:solidFill>
                <a:srgbClr val="0083A9"/>
              </a:solidFill>
              <a:effectLst/>
              <a:uLnTx/>
              <a:uFillTx/>
              <a:ea typeface="+mn-ea"/>
              <a:cs typeface="Sabon Next LT"/>
            </a:endParaRPr>
          </a:p>
          <a:p>
            <a:pPr marL="57150" marR="0" lvl="0" indent="6350" algn="l" defTabSz="685800" rtl="0" eaLnBrk="1" fontAlgn="auto" latinLnBrk="0" hangingPunct="1">
              <a:lnSpc>
                <a:spcPct val="100000"/>
              </a:lnSpc>
              <a:spcBef>
                <a:spcPts val="0"/>
              </a:spcBef>
              <a:spcAft>
                <a:spcPts val="1200"/>
              </a:spcAft>
              <a:buClrTx/>
              <a:buSzPct val="100000"/>
              <a:buFont typeface="Arial" panose="020B0604020202020204" pitchFamily="34" charset="0"/>
              <a:buNone/>
              <a:tabLst/>
              <a:defRPr/>
            </a:pPr>
            <a:r>
              <a:rPr kumimoji="0" lang="en-US" sz="2200" b="0" i="0" u="none" strike="noStrike" kern="1200" cap="none" spc="0" normalizeH="0" baseline="0" noProof="0" dirty="0">
                <a:ln>
                  <a:noFill/>
                </a:ln>
                <a:solidFill>
                  <a:srgbClr val="595B5D"/>
                </a:solidFill>
                <a:effectLst/>
                <a:uLnTx/>
                <a:uFillTx/>
                <a:ea typeface="+mn-ea"/>
                <a:cs typeface="+mn-cs"/>
              </a:rPr>
              <a:t>This meeting provides an opportunity for the principal and GO Team to ensure alignment on the school’s key strategic priorities, gain a deeper understanding of the budget and position allocations, discuss the proposed requests for signature program funds and provide input to drive the development of the draft budget. </a:t>
            </a:r>
            <a:endParaRPr kumimoji="0" lang="en-US" sz="2200" b="0" i="0" u="none" strike="noStrike" kern="1200" cap="none" spc="0" normalizeH="0" baseline="0" noProof="0" dirty="0">
              <a:ln>
                <a:noFill/>
              </a:ln>
              <a:solidFill>
                <a:srgbClr val="595B5D"/>
              </a:solidFill>
              <a:effectLst/>
              <a:uLnTx/>
              <a:uFillTx/>
              <a:ea typeface="+mn-ea"/>
              <a:cs typeface="Sabon Next LT"/>
            </a:endParaRPr>
          </a:p>
          <a:p>
            <a:pPr marL="63500" marR="0" lvl="0" indent="0" algn="l" defTabSz="685800"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0" lang="en-US" sz="2800" b="1" i="0" u="sng" strike="noStrike" kern="1200" cap="none" spc="0" normalizeH="0" baseline="0" noProof="0" dirty="0">
                <a:ln>
                  <a:noFill/>
                </a:ln>
                <a:solidFill>
                  <a:srgbClr val="0083A9"/>
                </a:solidFill>
                <a:effectLst/>
                <a:uLnTx/>
                <a:uFillTx/>
                <a:ea typeface="+mn-ea"/>
                <a:cs typeface="+mn-cs"/>
              </a:rPr>
              <a:t>When</a:t>
            </a:r>
            <a:endParaRPr kumimoji="0" lang="en-US" sz="2800" b="1" i="0" u="sng" strike="noStrike" kern="1200" cap="none" spc="0" normalizeH="0" baseline="0" noProof="0" dirty="0">
              <a:ln>
                <a:noFill/>
              </a:ln>
              <a:solidFill>
                <a:srgbClr val="0083A9"/>
              </a:solidFill>
              <a:effectLst/>
              <a:uLnTx/>
              <a:uFillTx/>
              <a:ea typeface="+mn-ea"/>
              <a:cs typeface="Sabon Next LT"/>
            </a:endParaRPr>
          </a:p>
          <a:p>
            <a:pPr marL="520700" marR="0" lvl="0" indent="-457200" algn="l" defTabSz="685800"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0" lang="en-US" sz="2200" b="0" i="0" u="none" strike="noStrike" kern="1200" cap="none" spc="0" normalizeH="0" baseline="0" noProof="0" dirty="0">
                <a:ln>
                  <a:noFill/>
                </a:ln>
                <a:solidFill>
                  <a:srgbClr val="595B5D"/>
                </a:solidFill>
                <a:effectLst/>
                <a:uLnTx/>
                <a:uFillTx/>
                <a:ea typeface="+mn-ea"/>
                <a:cs typeface="+mn-cs"/>
                <a:sym typeface="Calibri"/>
              </a:rPr>
              <a:t>January 16 – January 31</a:t>
            </a:r>
            <a:endParaRPr kumimoji="0" lang="en-US" sz="2200" b="0" i="0" u="none" strike="noStrike" kern="1200" cap="none" spc="0" normalizeH="0" baseline="0" noProof="0" dirty="0">
              <a:ln>
                <a:noFill/>
              </a:ln>
              <a:solidFill>
                <a:srgbClr val="595B5D"/>
              </a:solidFill>
              <a:effectLst/>
              <a:uLnTx/>
              <a:uFillTx/>
              <a:ea typeface="+mn-ea"/>
              <a:cs typeface="Sabon Next LT"/>
            </a:endParaRPr>
          </a:p>
        </p:txBody>
      </p:sp>
      <p:sp>
        <p:nvSpPr>
          <p:cNvPr id="3" name="Footer Placeholder 6">
            <a:extLst>
              <a:ext uri="{FF2B5EF4-FFF2-40B4-BE49-F238E27FC236}">
                <a16:creationId xmlns:a16="http://schemas.microsoft.com/office/drawing/2014/main" id="{BB292DD7-54F1-5FA7-1ABE-4597F266287C}"/>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418561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811154" y="224407"/>
            <a:ext cx="10569634" cy="689992"/>
          </a:xfrm>
        </p:spPr>
        <p:txBody>
          <a:bodyPr/>
          <a:lstStyle/>
          <a:p>
            <a:r>
              <a:rPr lang="en-US"/>
              <a:t>FY26 Budget Development Process</a:t>
            </a:r>
          </a:p>
        </p:txBody>
      </p:sp>
      <p:sp>
        <p:nvSpPr>
          <p:cNvPr id="4" name="Text Placeholder 3">
            <a:extLst>
              <a:ext uri="{FF2B5EF4-FFF2-40B4-BE49-F238E27FC236}">
                <a16:creationId xmlns:a16="http://schemas.microsoft.com/office/drawing/2014/main" id="{E0DD9E7A-8553-B290-614C-3CB04E263DDA}"/>
              </a:ext>
            </a:extLst>
          </p:cNvPr>
          <p:cNvSpPr txBox="1">
            <a:spLocks/>
          </p:cNvSpPr>
          <p:nvPr/>
        </p:nvSpPr>
        <p:spPr>
          <a:xfrm>
            <a:off x="694446" y="914399"/>
            <a:ext cx="6035650" cy="5624232"/>
          </a:xfrm>
          <a:prstGeom prst="rect">
            <a:avLst/>
          </a:prstGeom>
        </p:spPr>
        <p:txBody>
          <a:bodyPr vert="horz" lIns="91440" tIns="45720" rIns="91440" bIns="45720" rtlCol="0" anchor="t">
            <a:noAutofit/>
          </a:bodyPr>
          <a:lstStyle>
            <a:lvl1pPr marL="0" indent="0" algn="l" defTabSz="685800" rtl="0" eaLnBrk="1" latinLnBrk="0" hangingPunct="1">
              <a:lnSpc>
                <a:spcPct val="100000"/>
              </a:lnSpc>
              <a:spcBef>
                <a:spcPts val="270"/>
              </a:spcBef>
              <a:buFont typeface="Arial" panose="020B0604020202020204" pitchFamily="34" charset="0"/>
              <a:buNone/>
              <a:defRPr sz="1200" kern="1200">
                <a:solidFill>
                  <a:schemeClr val="accent6"/>
                </a:solidFill>
                <a:latin typeface="+mn-lt"/>
                <a:ea typeface="+mn-ea"/>
                <a:cs typeface="+mn-cs"/>
              </a:defRPr>
            </a:lvl1pPr>
            <a:lvl2pPr marL="342900" indent="0" algn="l" defTabSz="685800" rtl="0" eaLnBrk="1" latinLnBrk="0" hangingPunct="1">
              <a:lnSpc>
                <a:spcPct val="100000"/>
              </a:lnSpc>
              <a:spcBef>
                <a:spcPts val="270"/>
              </a:spcBef>
              <a:buFont typeface="Arial" panose="020B0604020202020204" pitchFamily="34" charset="0"/>
              <a:buNone/>
              <a:defRPr sz="1050" kern="1200">
                <a:solidFill>
                  <a:schemeClr val="accent6"/>
                </a:solidFill>
                <a:latin typeface="+mn-lt"/>
                <a:ea typeface="+mn-ea"/>
                <a:cs typeface="+mn-cs"/>
              </a:defRPr>
            </a:lvl2pPr>
            <a:lvl3pPr marL="685800" indent="0" algn="l" defTabSz="685800" rtl="0" eaLnBrk="1" latinLnBrk="0" hangingPunct="1">
              <a:lnSpc>
                <a:spcPct val="100000"/>
              </a:lnSpc>
              <a:spcBef>
                <a:spcPts val="270"/>
              </a:spcBef>
              <a:buFont typeface="Arial" panose="020B0604020202020204" pitchFamily="34" charset="0"/>
              <a:buNone/>
              <a:defRPr sz="900" kern="1200">
                <a:solidFill>
                  <a:schemeClr val="accent6"/>
                </a:solidFill>
                <a:latin typeface="+mn-lt"/>
                <a:ea typeface="+mn-ea"/>
                <a:cs typeface="+mn-cs"/>
              </a:defRPr>
            </a:lvl3pPr>
            <a:lvl4pPr marL="1028700" indent="0" algn="l" defTabSz="685800" rtl="0" eaLnBrk="1" latinLnBrk="0" hangingPunct="1">
              <a:lnSpc>
                <a:spcPct val="100000"/>
              </a:lnSpc>
              <a:spcBef>
                <a:spcPts val="270"/>
              </a:spcBef>
              <a:buFont typeface="Arial" panose="020B0604020202020204" pitchFamily="34" charset="0"/>
              <a:buNone/>
              <a:defRPr sz="750" kern="1200">
                <a:solidFill>
                  <a:schemeClr val="accent6"/>
                </a:solidFill>
                <a:latin typeface="+mn-lt"/>
                <a:ea typeface="+mn-ea"/>
                <a:cs typeface="+mn-cs"/>
              </a:defRPr>
            </a:lvl4pPr>
            <a:lvl5pPr marL="1371600" indent="0" algn="l" defTabSz="685800" rtl="0" eaLnBrk="1" latinLnBrk="0" hangingPunct="1">
              <a:lnSpc>
                <a:spcPct val="100000"/>
              </a:lnSpc>
              <a:spcBef>
                <a:spcPts val="270"/>
              </a:spcBef>
              <a:buFont typeface="Arial" panose="020B0604020202020204" pitchFamily="34" charset="0"/>
              <a:buNone/>
              <a:defRPr sz="750" kern="1200">
                <a:solidFill>
                  <a:schemeClr val="accent6"/>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r>
              <a:rPr kumimoji="0" lang="en-US" sz="2000" b="1" i="0" u="sng" strike="noStrike" kern="1200" cap="none" spc="0" normalizeH="0" baseline="0" noProof="0">
                <a:ln>
                  <a:noFill/>
                </a:ln>
                <a:solidFill>
                  <a:srgbClr val="0083A9">
                    <a:lumMod val="75000"/>
                  </a:srgbClr>
                </a:solidFill>
                <a:effectLst/>
                <a:uLnTx/>
                <a:uFillTx/>
                <a:ea typeface="Calibri"/>
                <a:cs typeface="Calibri"/>
              </a:rPr>
              <a:t>Principal’s Role</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Design the budget and propose operational changes that can raise student achievement</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Formulate strategies, implement and manage them at the school level </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Focus on the day-to-day operations</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Serve as the expert on the school</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Hire quality instructional and support personnel</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FF0000"/>
                </a:solidFill>
                <a:effectLst/>
                <a:uLnTx/>
                <a:uFillTx/>
                <a:ea typeface="Calibri"/>
                <a:cs typeface="Calibri"/>
              </a:rPr>
              <a:t>Collaborate with the GO Team on the use of school-level flexibility for position allocations, turnaround initiatives, and Signature Programs (NEW PROCESS FOR FY26)</a:t>
            </a: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159839"/>
              </a:solidFill>
              <a:effectLst/>
              <a:uLnTx/>
              <a:uFillTx/>
              <a:ea typeface="+mn-ea"/>
              <a:cs typeface="Calibri" panose="020F0502020204030204" pitchFamily="34" charset="0"/>
            </a:endParaRP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r>
              <a:rPr kumimoji="0" lang="en-US" sz="2000" b="1" i="0" u="sng" strike="noStrike" kern="1200" cap="none" spc="0" normalizeH="0" baseline="0" noProof="0">
                <a:ln>
                  <a:noFill/>
                </a:ln>
                <a:solidFill>
                  <a:srgbClr val="0083A9">
                    <a:lumMod val="75000"/>
                  </a:srgbClr>
                </a:solidFill>
                <a:effectLst/>
                <a:uLnTx/>
                <a:uFillTx/>
                <a:ea typeface="Calibri"/>
                <a:cs typeface="Calibri"/>
              </a:rPr>
              <a:t>The GO Team’s Role</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Focus on the big picture (</a:t>
            </a:r>
            <a:r>
              <a:rPr kumimoji="0" lang="en-US" sz="1500" b="0" i="0" u="sng" strike="noStrike" kern="1200" cap="none" spc="0" normalizeH="0" baseline="0" noProof="0">
                <a:ln>
                  <a:noFill/>
                </a:ln>
                <a:solidFill>
                  <a:sysClr val="windowText" lastClr="000000"/>
                </a:solidFill>
                <a:effectLst/>
                <a:uLnTx/>
                <a:uFillTx/>
                <a:ea typeface="Calibri"/>
                <a:cs typeface="Calibri"/>
              </a:rPr>
              <a:t>positions and resources, not people</a:t>
            </a:r>
            <a:r>
              <a:rPr kumimoji="0" lang="en-US" sz="1500" b="0" i="0" u="none" strike="noStrike" kern="1200" cap="none" spc="0" normalizeH="0" baseline="0" noProof="0">
                <a:ln>
                  <a:noFill/>
                </a:ln>
                <a:solidFill>
                  <a:sysClr val="windowText" lastClr="000000"/>
                </a:solidFill>
                <a:effectLst/>
                <a:uLnTx/>
                <a:uFillTx/>
                <a:ea typeface="Calibri"/>
                <a:cs typeface="Calibri"/>
              </a:rPr>
              <a:t>)</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sysClr val="windowText" lastClr="000000"/>
                </a:solidFill>
                <a:effectLst/>
                <a:uLnTx/>
                <a:uFillTx/>
                <a:ea typeface="Calibri"/>
                <a:cs typeface="Calibri"/>
              </a:rPr>
              <a:t>Ensure that the budget is </a:t>
            </a:r>
            <a:r>
              <a:rPr kumimoji="0" lang="en-US" sz="1500" b="0" i="0" u="sng" strike="noStrike" kern="1200" cap="none" spc="0" normalizeH="0" baseline="0" noProof="0">
                <a:ln>
                  <a:noFill/>
                </a:ln>
                <a:solidFill>
                  <a:sysClr val="windowText" lastClr="000000"/>
                </a:solidFill>
                <a:effectLst/>
                <a:uLnTx/>
                <a:uFillTx/>
                <a:ea typeface="Calibri"/>
                <a:cs typeface="Calibri"/>
              </a:rPr>
              <a:t>aligned</a:t>
            </a:r>
            <a:r>
              <a:rPr kumimoji="0" lang="en-US" sz="1500" b="0" i="0" u="none" strike="noStrike" kern="1200" cap="none" spc="0" normalizeH="0" baseline="0" noProof="0">
                <a:ln>
                  <a:noFill/>
                </a:ln>
                <a:solidFill>
                  <a:sysClr val="windowText" lastClr="000000"/>
                </a:solidFill>
                <a:effectLst/>
                <a:uLnTx/>
                <a:uFillTx/>
                <a:ea typeface="Calibri"/>
                <a:cs typeface="Calibri"/>
              </a:rPr>
              <a:t> to the school’s mission and vision and that </a:t>
            </a:r>
            <a:r>
              <a:rPr kumimoji="0" lang="en-US" sz="1500" b="0" i="0" u="sng" strike="noStrike" kern="1200" cap="none" spc="0" normalizeH="0" baseline="0" noProof="0">
                <a:ln>
                  <a:noFill/>
                </a:ln>
                <a:solidFill>
                  <a:sysClr val="windowText" lastClr="000000"/>
                </a:solidFill>
                <a:effectLst/>
                <a:uLnTx/>
                <a:uFillTx/>
                <a:ea typeface="Calibri"/>
                <a:cs typeface="Calibri"/>
              </a:rPr>
              <a:t>resources are allocated to support key strategic priorities</a:t>
            </a:r>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FF0000"/>
                </a:solidFill>
                <a:effectLst/>
                <a:uLnTx/>
                <a:uFillTx/>
                <a:ea typeface="Calibri"/>
                <a:cs typeface="Calibri"/>
              </a:rPr>
              <a:t>Collaborate with the Principal on the use of school-level flexibility for position allocations, turnaround initiatives, and Signature Programs (NEW PROCESS FOR FY26)</a:t>
            </a:r>
            <a:endParaRPr kumimoji="0" lang="en-US" sz="1500" b="1" i="0" u="sng" strike="noStrike" kern="1200" cap="none" spc="0" normalizeH="0" baseline="0" noProof="0">
              <a:ln>
                <a:noFill/>
              </a:ln>
              <a:solidFill>
                <a:srgbClr val="FF0000"/>
              </a:solidFill>
              <a:effectLst/>
              <a:uLnTx/>
              <a:uFillTx/>
              <a:ea typeface="Calibri"/>
              <a:cs typeface="Calibri"/>
            </a:endParaRP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159839"/>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159839"/>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15983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27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159839"/>
              </a:solidFill>
              <a:effectLst/>
              <a:uLnTx/>
              <a:uFillTx/>
              <a:latin typeface="Sabon Next LT"/>
              <a:ea typeface="+mn-ea"/>
              <a:cs typeface="Sabon Next LT"/>
            </a:endParaRPr>
          </a:p>
        </p:txBody>
      </p:sp>
      <p:pic>
        <p:nvPicPr>
          <p:cNvPr id="8" name="Content Placeholder 4">
            <a:extLst>
              <a:ext uri="{FF2B5EF4-FFF2-40B4-BE49-F238E27FC236}">
                <a16:creationId xmlns:a16="http://schemas.microsoft.com/office/drawing/2014/main" id="{C7B774C7-D9D9-B235-CD07-4AFE6D3708FE}"/>
              </a:ext>
            </a:extLst>
          </p:cNvPr>
          <p:cNvPicPr>
            <a:picLocks noChangeAspect="1"/>
          </p:cNvPicPr>
          <p:nvPr/>
        </p:nvPicPr>
        <p:blipFill rotWithShape="1">
          <a:blip r:embed="rId3"/>
          <a:srcRect l="-1" t="3534" r="49174"/>
          <a:stretch/>
        </p:blipFill>
        <p:spPr>
          <a:xfrm>
            <a:off x="7258215" y="914399"/>
            <a:ext cx="4063798" cy="5624232"/>
          </a:xfrm>
          <a:prstGeom prst="rect">
            <a:avLst/>
          </a:prstGeom>
          <a:ln>
            <a:solidFill>
              <a:schemeClr val="tx1"/>
            </a:solidFill>
          </a:ln>
        </p:spPr>
      </p:pic>
      <p:sp>
        <p:nvSpPr>
          <p:cNvPr id="9" name="Arrow: Down 8">
            <a:extLst>
              <a:ext uri="{FF2B5EF4-FFF2-40B4-BE49-F238E27FC236}">
                <a16:creationId xmlns:a16="http://schemas.microsoft.com/office/drawing/2014/main" id="{A6B4F56B-6392-8EE6-FDF7-A62329D68002}"/>
              </a:ext>
            </a:extLst>
          </p:cNvPr>
          <p:cNvSpPr/>
          <p:nvPr/>
        </p:nvSpPr>
        <p:spPr>
          <a:xfrm rot="19351245">
            <a:off x="8260734" y="793598"/>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3897828F-B357-8F8E-34F3-85DFD4ABB6C8}"/>
              </a:ext>
            </a:extLst>
          </p:cNvPr>
          <p:cNvSpPr/>
          <p:nvPr/>
        </p:nvSpPr>
        <p:spPr>
          <a:xfrm rot="2126405">
            <a:off x="10369037" y="845045"/>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BEADC88-84EB-384B-E4AC-F5D2117842B6}"/>
              </a:ext>
            </a:extLst>
          </p:cNvPr>
          <p:cNvSpPr>
            <a:spLocks noGrp="1"/>
          </p:cNvSpPr>
          <p:nvPr>
            <p:ph type="sldNum" sz="quarter" idx="11"/>
          </p:nvPr>
        </p:nvSpPr>
        <p:spPr/>
        <p:txBody>
          <a:bodyPr/>
          <a:lstStyle/>
          <a:p>
            <a:fld id="{B5CEABB6-07DC-46E8-9B57-56EC44A396E5}" type="slidenum">
              <a:rPr lang="en-US" smtClean="0"/>
              <a:pPr/>
              <a:t>18</a:t>
            </a:fld>
            <a:endParaRPr lang="en-US"/>
          </a:p>
        </p:txBody>
      </p:sp>
    </p:spTree>
    <p:extLst>
      <p:ext uri="{BB962C8B-B14F-4D97-AF65-F5344CB8AC3E}">
        <p14:creationId xmlns:p14="http://schemas.microsoft.com/office/powerpoint/2010/main" val="418342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33514" y="1835830"/>
            <a:ext cx="1620520" cy="391795"/>
          </a:xfrm>
          <a:prstGeom prst="rect">
            <a:avLst/>
          </a:prstGeom>
        </p:spPr>
        <p:txBody>
          <a:bodyPr vert="horz" wrap="square" lIns="0" tIns="12700" rIns="0" bIns="0" rtlCol="0">
            <a:spAutoFit/>
          </a:bodyPr>
          <a:lstStyle/>
          <a:p>
            <a:pPr marL="495934" marR="5080" indent="-483870">
              <a:spcBef>
                <a:spcPts val="100"/>
              </a:spcBef>
            </a:pPr>
            <a:r>
              <a:rPr sz="1200" b="1" i="1" spc="-5" dirty="0">
                <a:solidFill>
                  <a:srgbClr val="151515"/>
                </a:solidFill>
                <a:latin typeface="Calibri"/>
                <a:cs typeface="Calibri"/>
              </a:rPr>
              <a:t>APS </a:t>
            </a:r>
            <a:r>
              <a:rPr sz="1200" b="1" i="1" dirty="0">
                <a:solidFill>
                  <a:srgbClr val="151515"/>
                </a:solidFill>
                <a:latin typeface="Calibri"/>
                <a:cs typeface="Calibri"/>
              </a:rPr>
              <a:t>Strategic </a:t>
            </a:r>
            <a:r>
              <a:rPr sz="1200" b="1" i="1" spc="-5" dirty="0">
                <a:solidFill>
                  <a:srgbClr val="151515"/>
                </a:solidFill>
                <a:latin typeface="Calibri"/>
                <a:cs typeface="Calibri"/>
              </a:rPr>
              <a:t>Priorities </a:t>
            </a:r>
            <a:r>
              <a:rPr sz="1200" b="1" i="1" dirty="0">
                <a:solidFill>
                  <a:srgbClr val="151515"/>
                </a:solidFill>
                <a:latin typeface="Calibri"/>
                <a:cs typeface="Calibri"/>
              </a:rPr>
              <a:t>&amp; </a:t>
            </a:r>
            <a:r>
              <a:rPr sz="1200" b="1" i="1" spc="-260" dirty="0">
                <a:solidFill>
                  <a:srgbClr val="151515"/>
                </a:solidFill>
                <a:latin typeface="Calibri"/>
                <a:cs typeface="Calibri"/>
              </a:rPr>
              <a:t> </a:t>
            </a:r>
            <a:r>
              <a:rPr sz="1200" b="1" i="1" spc="-5" dirty="0">
                <a:solidFill>
                  <a:srgbClr val="151515"/>
                </a:solidFill>
                <a:latin typeface="Calibri"/>
                <a:cs typeface="Calibri"/>
              </a:rPr>
              <a:t>Initiatives</a:t>
            </a:r>
            <a:endParaRPr sz="1200" dirty="0">
              <a:latin typeface="Calibri"/>
              <a:cs typeface="Calibri"/>
            </a:endParaRPr>
          </a:p>
        </p:txBody>
      </p:sp>
      <p:sp>
        <p:nvSpPr>
          <p:cNvPr id="4" name="object 4"/>
          <p:cNvSpPr/>
          <p:nvPr/>
        </p:nvSpPr>
        <p:spPr>
          <a:xfrm>
            <a:off x="6182868" y="5507335"/>
            <a:ext cx="4003675" cy="477520"/>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dirty="0"/>
          </a:p>
        </p:txBody>
      </p:sp>
      <p:sp>
        <p:nvSpPr>
          <p:cNvPr id="7" name="object 7"/>
          <p:cNvSpPr txBox="1"/>
          <p:nvPr/>
        </p:nvSpPr>
        <p:spPr>
          <a:xfrm>
            <a:off x="6182868" y="5716524"/>
            <a:ext cx="4003675" cy="194925"/>
          </a:xfrm>
          <a:prstGeom prst="rect">
            <a:avLst/>
          </a:prstGeom>
          <a:solidFill>
            <a:srgbClr val="FFF1CC"/>
          </a:solidFill>
        </p:spPr>
        <p:txBody>
          <a:bodyPr vert="horz" wrap="square" lIns="0" tIns="40640" rIns="0" bIns="0" rtlCol="0">
            <a:spAutoFit/>
          </a:bodyPr>
          <a:lstStyle/>
          <a:p>
            <a:pPr marL="92710">
              <a:spcBef>
                <a:spcPts val="320"/>
              </a:spcBef>
            </a:pPr>
            <a:r>
              <a:rPr sz="1000" b="1" spc="-5" dirty="0">
                <a:latin typeface="Calibri"/>
                <a:cs typeface="Calibri"/>
              </a:rPr>
              <a:t>TBD:</a:t>
            </a:r>
            <a:r>
              <a:rPr sz="1000" b="1" spc="-35" dirty="0">
                <a:latin typeface="Calibri"/>
                <a:cs typeface="Calibri"/>
              </a:rPr>
              <a:t> </a:t>
            </a:r>
            <a:r>
              <a:rPr sz="1000" spc="-5" dirty="0" err="1">
                <a:latin typeface="Calibri"/>
                <a:cs typeface="Calibri"/>
              </a:rPr>
              <a:t>tbd</a:t>
            </a:r>
            <a:endParaRPr sz="1000" dirty="0">
              <a:latin typeface="Calibri"/>
              <a:cs typeface="Calibri"/>
            </a:endParaRPr>
          </a:p>
        </p:txBody>
      </p:sp>
      <p:sp>
        <p:nvSpPr>
          <p:cNvPr id="8" name="object 8"/>
          <p:cNvSpPr txBox="1"/>
          <p:nvPr/>
        </p:nvSpPr>
        <p:spPr>
          <a:xfrm>
            <a:off x="4317363" y="77760"/>
            <a:ext cx="3557274" cy="228268"/>
          </a:xfrm>
          <a:prstGeom prst="rect">
            <a:avLst/>
          </a:prstGeom>
        </p:spPr>
        <p:txBody>
          <a:bodyPr vert="horz" wrap="square" lIns="0" tIns="12700" rIns="0" bIns="0" rtlCol="0">
            <a:spAutoFit/>
          </a:bodyPr>
          <a:lstStyle/>
          <a:p>
            <a:pPr marL="12700">
              <a:spcBef>
                <a:spcPts val="100"/>
              </a:spcBef>
            </a:pPr>
            <a:r>
              <a:rPr sz="1400" b="1" dirty="0">
                <a:solidFill>
                  <a:srgbClr val="151515"/>
                </a:solidFill>
                <a:latin typeface="Calibri"/>
                <a:cs typeface="Calibri"/>
              </a:rPr>
              <a:t>School</a:t>
            </a:r>
            <a:r>
              <a:rPr sz="1400" b="1" spc="-75" dirty="0">
                <a:solidFill>
                  <a:srgbClr val="151515"/>
                </a:solidFill>
                <a:latin typeface="Calibri"/>
                <a:cs typeface="Calibri"/>
              </a:rPr>
              <a:t> </a:t>
            </a:r>
            <a:r>
              <a:rPr sz="1400" b="1" dirty="0">
                <a:solidFill>
                  <a:srgbClr val="151515"/>
                </a:solidFill>
                <a:latin typeface="Calibri"/>
                <a:cs typeface="Calibri"/>
              </a:rPr>
              <a:t>Name</a:t>
            </a:r>
            <a:r>
              <a:rPr lang="en-US" sz="1400" b="1" dirty="0">
                <a:solidFill>
                  <a:srgbClr val="151515"/>
                </a:solidFill>
                <a:latin typeface="Calibri"/>
                <a:cs typeface="Calibri"/>
              </a:rPr>
              <a:t>: Dunbar Elementary School </a:t>
            </a:r>
            <a:endParaRPr sz="1400" dirty="0">
              <a:latin typeface="Calibri"/>
              <a:cs typeface="Calibri"/>
            </a:endParaRPr>
          </a:p>
        </p:txBody>
      </p:sp>
      <p:sp>
        <p:nvSpPr>
          <p:cNvPr id="9" name="object 9"/>
          <p:cNvSpPr txBox="1"/>
          <p:nvPr/>
        </p:nvSpPr>
        <p:spPr>
          <a:xfrm>
            <a:off x="5555554" y="655369"/>
            <a:ext cx="8756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SMART</a:t>
            </a:r>
            <a:r>
              <a:rPr sz="1200" b="1" i="1" spc="-40" dirty="0">
                <a:solidFill>
                  <a:srgbClr val="151515"/>
                </a:solidFill>
                <a:latin typeface="Calibri"/>
                <a:cs typeface="Calibri"/>
              </a:rPr>
              <a:t> </a:t>
            </a:r>
            <a:r>
              <a:rPr sz="1200" b="1" i="1" spc="-5" dirty="0">
                <a:solidFill>
                  <a:srgbClr val="151515"/>
                </a:solidFill>
                <a:latin typeface="Calibri"/>
                <a:cs typeface="Calibri"/>
              </a:rPr>
              <a:t>Goals</a:t>
            </a:r>
            <a:endParaRPr sz="1200" dirty="0">
              <a:latin typeface="Calibri"/>
              <a:cs typeface="Calibri"/>
            </a:endParaRPr>
          </a:p>
        </p:txBody>
      </p:sp>
      <p:sp>
        <p:nvSpPr>
          <p:cNvPr id="10" name="object 10"/>
          <p:cNvSpPr txBox="1"/>
          <p:nvPr/>
        </p:nvSpPr>
        <p:spPr>
          <a:xfrm>
            <a:off x="8559154" y="1746446"/>
            <a:ext cx="11169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Strategies</a:t>
            </a:r>
            <a:endParaRPr sz="1200" dirty="0">
              <a:latin typeface="Calibri"/>
              <a:cs typeface="Calibri"/>
            </a:endParaRPr>
          </a:p>
        </p:txBody>
      </p:sp>
      <p:sp>
        <p:nvSpPr>
          <p:cNvPr id="11" name="object 11"/>
          <p:cNvSpPr txBox="1"/>
          <p:nvPr/>
        </p:nvSpPr>
        <p:spPr>
          <a:xfrm>
            <a:off x="869363" y="1016884"/>
            <a:ext cx="3145794" cy="738664"/>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of students in grades 3-5 scoring proficient or above in reading by 5% from 22% to 27% and decrease students scoring beginning by 5% from 53% to 48% on MAP.</a:t>
            </a:r>
            <a:endParaRPr sz="1200" dirty="0">
              <a:latin typeface="Calibri"/>
              <a:cs typeface="Calibri"/>
            </a:endParaRPr>
          </a:p>
        </p:txBody>
      </p:sp>
      <p:sp>
        <p:nvSpPr>
          <p:cNvPr id="14" name="object 14"/>
          <p:cNvSpPr txBox="1"/>
          <p:nvPr/>
        </p:nvSpPr>
        <p:spPr>
          <a:xfrm>
            <a:off x="10341992" y="6637732"/>
            <a:ext cx="187325" cy="166071"/>
          </a:xfrm>
          <a:prstGeom prst="rect">
            <a:avLst/>
          </a:prstGeom>
        </p:spPr>
        <p:txBody>
          <a:bodyPr vert="horz" wrap="square" lIns="0" tIns="12065" rIns="0" bIns="0" rtlCol="0">
            <a:spAutoFit/>
          </a:bodyPr>
          <a:lstStyle/>
          <a:p>
            <a:pPr marL="12700">
              <a:spcBef>
                <a:spcPts val="95"/>
              </a:spcBef>
            </a:pPr>
            <a:r>
              <a:rPr sz="1000" spc="-5">
                <a:latin typeface="Verdana"/>
                <a:cs typeface="Verdana"/>
              </a:rPr>
              <a:t>14</a:t>
            </a:r>
            <a:endParaRPr sz="1000">
              <a:latin typeface="Verdana"/>
              <a:cs typeface="Verdana"/>
            </a:endParaRPr>
          </a:p>
        </p:txBody>
      </p:sp>
      <p:sp>
        <p:nvSpPr>
          <p:cNvPr id="16" name="object 16"/>
          <p:cNvSpPr txBox="1"/>
          <p:nvPr/>
        </p:nvSpPr>
        <p:spPr>
          <a:xfrm>
            <a:off x="3190292" y="1859832"/>
            <a:ext cx="1649730"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a:t>
            </a:r>
            <a:r>
              <a:rPr sz="1200" b="1" i="1" dirty="0">
                <a:solidFill>
                  <a:srgbClr val="151515"/>
                </a:solidFill>
                <a:latin typeface="Calibri"/>
                <a:cs typeface="Calibri"/>
              </a:rPr>
              <a:t>Strategic</a:t>
            </a:r>
            <a:r>
              <a:rPr sz="1200" b="1" i="1" spc="-25" dirty="0">
                <a:solidFill>
                  <a:srgbClr val="151515"/>
                </a:solidFill>
                <a:latin typeface="Calibri"/>
                <a:cs typeface="Calibri"/>
              </a:rPr>
              <a:t> </a:t>
            </a:r>
            <a:r>
              <a:rPr sz="1200" b="1" i="1" spc="-5" dirty="0">
                <a:solidFill>
                  <a:srgbClr val="151515"/>
                </a:solidFill>
                <a:latin typeface="Calibri"/>
                <a:cs typeface="Calibri"/>
              </a:rPr>
              <a:t>Priorities</a:t>
            </a:r>
            <a:endParaRPr sz="1200" dirty="0">
              <a:latin typeface="Calibri"/>
              <a:cs typeface="Calibri"/>
            </a:endParaRPr>
          </a:p>
        </p:txBody>
      </p:sp>
      <p:sp>
        <p:nvSpPr>
          <p:cNvPr id="19" name="object 19"/>
          <p:cNvSpPr txBox="1"/>
          <p:nvPr/>
        </p:nvSpPr>
        <p:spPr>
          <a:xfrm>
            <a:off x="729718" y="51608"/>
            <a:ext cx="2840506" cy="936154"/>
          </a:xfrm>
          <a:prstGeom prst="rect">
            <a:avLst/>
          </a:prstGeom>
        </p:spPr>
        <p:txBody>
          <a:bodyPr vert="horz" wrap="square" lIns="0" tIns="12700" rIns="0" bIns="0" rtlCol="0">
            <a:spAutoFit/>
          </a:bodyPr>
          <a:lstStyle/>
          <a:p>
            <a:pPr marL="12700">
              <a:spcBef>
                <a:spcPts val="100"/>
              </a:spcBef>
            </a:pPr>
            <a:r>
              <a:rPr sz="1200" b="1" i="1" spc="-5" dirty="0">
                <a:solidFill>
                  <a:srgbClr val="151515"/>
                </a:solidFill>
                <a:highlight>
                  <a:srgbClr val="FFFF00"/>
                </a:highlight>
                <a:latin typeface="Calibri"/>
                <a:cs typeface="Calibri"/>
              </a:rPr>
              <a:t>M</a:t>
            </a:r>
            <a:r>
              <a:rPr sz="1200" b="1" i="1" dirty="0">
                <a:solidFill>
                  <a:srgbClr val="151515"/>
                </a:solidFill>
                <a:highlight>
                  <a:srgbClr val="FFFF00"/>
                </a:highlight>
                <a:latin typeface="Calibri"/>
                <a:cs typeface="Calibri"/>
              </a:rPr>
              <a:t>i</a:t>
            </a:r>
            <a:r>
              <a:rPr sz="1200" b="1" i="1" spc="-5" dirty="0">
                <a:solidFill>
                  <a:srgbClr val="151515"/>
                </a:solidFill>
                <a:highlight>
                  <a:srgbClr val="FFFF00"/>
                </a:highlight>
                <a:latin typeface="Calibri"/>
                <a:cs typeface="Calibri"/>
              </a:rPr>
              <a:t>ss</a:t>
            </a:r>
            <a:r>
              <a:rPr sz="1200" b="1" i="1" dirty="0">
                <a:solidFill>
                  <a:srgbClr val="151515"/>
                </a:solidFill>
                <a:highlight>
                  <a:srgbClr val="FFFF00"/>
                </a:highlight>
                <a:latin typeface="Calibri"/>
                <a:cs typeface="Calibri"/>
              </a:rPr>
              <a:t>i</a:t>
            </a:r>
            <a:r>
              <a:rPr sz="1200" b="1" i="1" spc="-5" dirty="0">
                <a:solidFill>
                  <a:srgbClr val="151515"/>
                </a:solidFill>
                <a:highlight>
                  <a:srgbClr val="FFFF00"/>
                </a:highlight>
                <a:latin typeface="Calibri"/>
                <a:cs typeface="Calibri"/>
              </a:rPr>
              <a:t>on</a:t>
            </a:r>
            <a:r>
              <a:rPr lang="en-US" sz="1200" b="1" i="1" spc="-5" dirty="0">
                <a:solidFill>
                  <a:srgbClr val="151515"/>
                </a:solidFill>
                <a:latin typeface="Calibri"/>
                <a:cs typeface="Calibri"/>
              </a:rPr>
              <a:t> </a:t>
            </a:r>
            <a:r>
              <a:rPr lang="en-US" sz="1200" b="0" i="0" dirty="0">
                <a:solidFill>
                  <a:srgbClr val="000000"/>
                </a:solidFill>
                <a:effectLst/>
              </a:rPr>
              <a:t>Paul L. Dunbar is a school where excellence is expected, and all students are developed academically, socially, and emotionally in order to become globally competitive. </a:t>
            </a:r>
            <a:endParaRPr sz="1200" dirty="0">
              <a:latin typeface="Calibri"/>
              <a:cs typeface="Calibri"/>
            </a:endParaRPr>
          </a:p>
        </p:txBody>
      </p:sp>
      <p:sp>
        <p:nvSpPr>
          <p:cNvPr id="20" name="object 20"/>
          <p:cNvSpPr txBox="1"/>
          <p:nvPr/>
        </p:nvSpPr>
        <p:spPr>
          <a:xfrm>
            <a:off x="7874637" y="63061"/>
            <a:ext cx="3557274" cy="566822"/>
          </a:xfrm>
          <a:prstGeom prst="rect">
            <a:avLst/>
          </a:prstGeom>
        </p:spPr>
        <p:txBody>
          <a:bodyPr vert="horz" wrap="square" lIns="0" tIns="12700" rIns="0" bIns="0" rtlCol="0">
            <a:spAutoFit/>
          </a:bodyPr>
          <a:lstStyle/>
          <a:p>
            <a:pPr marL="12700">
              <a:spcBef>
                <a:spcPts val="100"/>
              </a:spcBef>
            </a:pPr>
            <a:r>
              <a:rPr lang="en-US" sz="1200" b="0" i="0" dirty="0">
                <a:solidFill>
                  <a:srgbClr val="231F20"/>
                </a:solidFill>
                <a:effectLst/>
                <a:highlight>
                  <a:srgbClr val="FFFF00"/>
                </a:highlight>
              </a:rPr>
              <a:t>Vision</a:t>
            </a:r>
            <a:r>
              <a:rPr lang="en-US" sz="1200" b="0" i="0" dirty="0">
                <a:solidFill>
                  <a:srgbClr val="231F20"/>
                </a:solidFill>
                <a:effectLst/>
              </a:rPr>
              <a:t>: Paul L. Dunbar Elementary is a school that nurtures and develops life-long learners who are problem solvers and internationally minded citizens. </a:t>
            </a:r>
            <a:endParaRPr sz="1200" dirty="0">
              <a:latin typeface="Calibri"/>
              <a:cs typeface="Calibri"/>
            </a:endParaRPr>
          </a:p>
        </p:txBody>
      </p:sp>
      <p:grpSp>
        <p:nvGrpSpPr>
          <p:cNvPr id="21" name="object 21"/>
          <p:cNvGrpSpPr/>
          <p:nvPr/>
        </p:nvGrpSpPr>
        <p:grpSpPr>
          <a:xfrm>
            <a:off x="477828" y="2194276"/>
            <a:ext cx="1889125" cy="989965"/>
            <a:chOff x="28701" y="2377185"/>
            <a:chExt cx="1889125" cy="989965"/>
          </a:xfrm>
        </p:grpSpPr>
        <p:sp>
          <p:nvSpPr>
            <p:cNvPr id="22" name="object 22"/>
            <p:cNvSpPr/>
            <p:nvPr/>
          </p:nvSpPr>
          <p:spPr>
            <a:xfrm>
              <a:off x="54101" y="2402585"/>
              <a:ext cx="1838325" cy="939165"/>
            </a:xfrm>
            <a:custGeom>
              <a:avLst/>
              <a:gdLst/>
              <a:ahLst/>
              <a:cxnLst/>
              <a:rect l="l" t="t" r="r" b="b"/>
              <a:pathLst>
                <a:path w="1838325" h="939164">
                  <a:moveTo>
                    <a:pt x="1837944" y="0"/>
                  </a:moveTo>
                  <a:lnTo>
                    <a:pt x="0" y="0"/>
                  </a:lnTo>
                  <a:lnTo>
                    <a:pt x="0" y="938784"/>
                  </a:lnTo>
                  <a:lnTo>
                    <a:pt x="1837944" y="938784"/>
                  </a:lnTo>
                  <a:lnTo>
                    <a:pt x="1837944" y="0"/>
                  </a:lnTo>
                  <a:close/>
                </a:path>
              </a:pathLst>
            </a:custGeom>
            <a:solidFill>
              <a:srgbClr val="6A6A6A"/>
            </a:solidFill>
          </p:spPr>
          <p:txBody>
            <a:bodyPr wrap="square" lIns="0" tIns="0" rIns="0" bIns="0" rtlCol="0"/>
            <a:lstStyle/>
            <a:p>
              <a:endParaRPr/>
            </a:p>
          </p:txBody>
        </p:sp>
        <p:sp>
          <p:nvSpPr>
            <p:cNvPr id="23" name="object 23"/>
            <p:cNvSpPr/>
            <p:nvPr/>
          </p:nvSpPr>
          <p:spPr>
            <a:xfrm>
              <a:off x="54101" y="2402585"/>
              <a:ext cx="1838325" cy="939165"/>
            </a:xfrm>
            <a:custGeom>
              <a:avLst/>
              <a:gdLst/>
              <a:ahLst/>
              <a:cxnLst/>
              <a:rect l="l" t="t" r="r" b="b"/>
              <a:pathLst>
                <a:path w="1838325" h="939164">
                  <a:moveTo>
                    <a:pt x="0" y="938784"/>
                  </a:moveTo>
                  <a:lnTo>
                    <a:pt x="1837944" y="938784"/>
                  </a:lnTo>
                  <a:lnTo>
                    <a:pt x="1837944" y="0"/>
                  </a:lnTo>
                  <a:lnTo>
                    <a:pt x="0" y="0"/>
                  </a:lnTo>
                  <a:lnTo>
                    <a:pt x="0" y="938784"/>
                  </a:lnTo>
                  <a:close/>
                </a:path>
              </a:pathLst>
            </a:custGeom>
            <a:ln w="50800">
              <a:solidFill>
                <a:srgbClr val="FFFFFF"/>
              </a:solidFill>
            </a:ln>
          </p:spPr>
          <p:txBody>
            <a:bodyPr wrap="square" lIns="0" tIns="0" rIns="0" bIns="0" rtlCol="0"/>
            <a:lstStyle/>
            <a:p>
              <a:endParaRPr/>
            </a:p>
          </p:txBody>
        </p:sp>
      </p:grpSp>
      <p:sp>
        <p:nvSpPr>
          <p:cNvPr id="24" name="object 24"/>
          <p:cNvSpPr txBox="1"/>
          <p:nvPr/>
        </p:nvSpPr>
        <p:spPr>
          <a:xfrm>
            <a:off x="869363" y="2324508"/>
            <a:ext cx="1172210" cy="774065"/>
          </a:xfrm>
          <a:prstGeom prst="rect">
            <a:avLst/>
          </a:prstGeom>
        </p:spPr>
        <p:txBody>
          <a:bodyPr vert="horz" wrap="square" lIns="0" tIns="13335" rIns="0" bIns="0" rtlCol="0">
            <a:spAutoFit/>
          </a:bodyPr>
          <a:lstStyle/>
          <a:p>
            <a:pPr marL="17145" marR="10795" algn="ctr">
              <a:spcBef>
                <a:spcPts val="105"/>
              </a:spcBef>
            </a:pPr>
            <a:r>
              <a:rPr sz="1100" b="1" dirty="0">
                <a:solidFill>
                  <a:srgbClr val="FFFFFF"/>
                </a:solidFill>
                <a:latin typeface="Calibri"/>
                <a:cs typeface="Calibri"/>
              </a:rPr>
              <a:t>F</a:t>
            </a:r>
            <a:r>
              <a:rPr sz="1100" b="1" spc="-10" dirty="0">
                <a:solidFill>
                  <a:srgbClr val="FFFFFF"/>
                </a:solidFill>
                <a:latin typeface="Calibri"/>
                <a:cs typeface="Calibri"/>
              </a:rPr>
              <a:t>o</a:t>
            </a:r>
            <a:r>
              <a:rPr sz="1100" b="1" dirty="0">
                <a:solidFill>
                  <a:srgbClr val="FFFFFF"/>
                </a:solidFill>
                <a:latin typeface="Calibri"/>
                <a:cs typeface="Calibri"/>
              </a:rPr>
              <a:t>ster</a:t>
            </a:r>
            <a:r>
              <a:rPr sz="1100" b="1" spc="5" dirty="0">
                <a:solidFill>
                  <a:srgbClr val="FFFFFF"/>
                </a:solidFill>
                <a:latin typeface="Calibri"/>
                <a:cs typeface="Calibri"/>
              </a:rPr>
              <a:t>i</a:t>
            </a:r>
            <a:r>
              <a:rPr sz="1100" b="1" spc="-5" dirty="0">
                <a:solidFill>
                  <a:srgbClr val="FFFFFF"/>
                </a:solidFill>
                <a:latin typeface="Calibri"/>
                <a:cs typeface="Calibri"/>
              </a:rPr>
              <a:t>n</a:t>
            </a:r>
            <a:r>
              <a:rPr sz="1100" b="1" dirty="0">
                <a:solidFill>
                  <a:srgbClr val="FFFFFF"/>
                </a:solidFill>
                <a:latin typeface="Calibri"/>
                <a:cs typeface="Calibri"/>
              </a:rPr>
              <a:t>g</a:t>
            </a:r>
            <a:r>
              <a:rPr sz="1100" b="1" spc="-20" dirty="0">
                <a:solidFill>
                  <a:srgbClr val="FFFFFF"/>
                </a:solidFill>
                <a:latin typeface="Calibri"/>
                <a:cs typeface="Calibri"/>
              </a:rPr>
              <a:t> </a:t>
            </a:r>
            <a:r>
              <a:rPr sz="1100" b="1" dirty="0">
                <a:solidFill>
                  <a:srgbClr val="FFFFFF"/>
                </a:solidFill>
                <a:latin typeface="Calibri"/>
                <a:cs typeface="Calibri"/>
              </a:rPr>
              <a:t>A</a:t>
            </a:r>
            <a:r>
              <a:rPr sz="1100" b="1" spc="5" dirty="0">
                <a:solidFill>
                  <a:srgbClr val="FFFFFF"/>
                </a:solidFill>
                <a:latin typeface="Calibri"/>
                <a:cs typeface="Calibri"/>
              </a:rPr>
              <a:t>c</a:t>
            </a:r>
            <a:r>
              <a:rPr sz="1100" b="1" spc="-10" dirty="0">
                <a:solidFill>
                  <a:srgbClr val="FFFFFF"/>
                </a:solidFill>
                <a:latin typeface="Calibri"/>
                <a:cs typeface="Calibri"/>
              </a:rPr>
              <a:t>a</a:t>
            </a:r>
            <a:r>
              <a:rPr sz="1100" b="1" spc="-5" dirty="0">
                <a:solidFill>
                  <a:srgbClr val="FFFFFF"/>
                </a:solidFill>
                <a:latin typeface="Calibri"/>
                <a:cs typeface="Calibri"/>
              </a:rPr>
              <a:t>dem</a:t>
            </a:r>
            <a:r>
              <a:rPr sz="1100" b="1" spc="5" dirty="0">
                <a:solidFill>
                  <a:srgbClr val="FFFFFF"/>
                </a:solidFill>
                <a:latin typeface="Calibri"/>
                <a:cs typeface="Calibri"/>
              </a:rPr>
              <a:t>i</a:t>
            </a:r>
            <a:r>
              <a:rPr sz="1100" b="1" dirty="0">
                <a:solidFill>
                  <a:srgbClr val="FFFFFF"/>
                </a:solidFill>
                <a:latin typeface="Calibri"/>
                <a:cs typeface="Calibri"/>
              </a:rPr>
              <a:t>c  Excellence </a:t>
            </a:r>
            <a:r>
              <a:rPr sz="1100" b="1" spc="-5" dirty="0">
                <a:solidFill>
                  <a:srgbClr val="FFFFFF"/>
                </a:solidFill>
                <a:latin typeface="Calibri"/>
                <a:cs typeface="Calibri"/>
              </a:rPr>
              <a:t>for </a:t>
            </a:r>
            <a:r>
              <a:rPr sz="1100" b="1" dirty="0">
                <a:solidFill>
                  <a:srgbClr val="FFFFFF"/>
                </a:solidFill>
                <a:latin typeface="Calibri"/>
                <a:cs typeface="Calibri"/>
              </a:rPr>
              <a:t>All </a:t>
            </a:r>
            <a:r>
              <a:rPr sz="1100" b="1" spc="5" dirty="0">
                <a:solidFill>
                  <a:srgbClr val="FFFFFF"/>
                </a:solidFill>
                <a:latin typeface="Calibri"/>
                <a:cs typeface="Calibri"/>
              </a:rPr>
              <a:t> </a:t>
            </a:r>
            <a:r>
              <a:rPr sz="900" spc="-5" dirty="0">
                <a:solidFill>
                  <a:srgbClr val="FFFFFF"/>
                </a:solidFill>
                <a:latin typeface="Calibri"/>
                <a:cs typeface="Calibri"/>
              </a:rPr>
              <a:t>Data</a:t>
            </a:r>
            <a:endParaRPr sz="900" dirty="0">
              <a:latin typeface="Calibri"/>
              <a:cs typeface="Calibri"/>
            </a:endParaRPr>
          </a:p>
          <a:p>
            <a:pPr marL="12700" marR="5080" algn="ctr">
              <a:spcBef>
                <a:spcPts val="5"/>
              </a:spcBef>
            </a:pPr>
            <a:r>
              <a:rPr sz="900" spc="-5" dirty="0">
                <a:solidFill>
                  <a:srgbClr val="FFFFFF"/>
                </a:solidFill>
                <a:latin typeface="Calibri"/>
                <a:cs typeface="Calibri"/>
              </a:rPr>
              <a:t>Curriculum </a:t>
            </a:r>
            <a:r>
              <a:rPr sz="900" dirty="0">
                <a:solidFill>
                  <a:srgbClr val="FFFFFF"/>
                </a:solidFill>
                <a:latin typeface="Calibri"/>
                <a:cs typeface="Calibri"/>
              </a:rPr>
              <a:t>&amp; </a:t>
            </a:r>
            <a:r>
              <a:rPr sz="900" spc="-5" dirty="0">
                <a:solidFill>
                  <a:srgbClr val="FFFFFF"/>
                </a:solidFill>
                <a:latin typeface="Calibri"/>
                <a:cs typeface="Calibri"/>
              </a:rPr>
              <a:t>Instruction </a:t>
            </a:r>
            <a:r>
              <a:rPr sz="900" spc="-195" dirty="0">
                <a:solidFill>
                  <a:srgbClr val="FFFFFF"/>
                </a:solidFill>
                <a:latin typeface="Calibri"/>
                <a:cs typeface="Calibri"/>
              </a:rPr>
              <a:t> </a:t>
            </a:r>
            <a:r>
              <a:rPr sz="900" spc="-5" dirty="0">
                <a:solidFill>
                  <a:srgbClr val="FFFFFF"/>
                </a:solidFill>
                <a:latin typeface="Calibri"/>
                <a:cs typeface="Calibri"/>
              </a:rPr>
              <a:t>Signature</a:t>
            </a:r>
            <a:r>
              <a:rPr sz="900" spc="5" dirty="0">
                <a:solidFill>
                  <a:srgbClr val="FFFFFF"/>
                </a:solidFill>
                <a:latin typeface="Calibri"/>
                <a:cs typeface="Calibri"/>
              </a:rPr>
              <a:t> </a:t>
            </a:r>
            <a:r>
              <a:rPr sz="900" dirty="0">
                <a:solidFill>
                  <a:srgbClr val="FFFFFF"/>
                </a:solidFill>
                <a:latin typeface="Calibri"/>
                <a:cs typeface="Calibri"/>
              </a:rPr>
              <a:t>Program</a:t>
            </a:r>
            <a:endParaRPr sz="900" dirty="0">
              <a:latin typeface="Calibri"/>
              <a:cs typeface="Calibri"/>
            </a:endParaRPr>
          </a:p>
        </p:txBody>
      </p:sp>
      <p:grpSp>
        <p:nvGrpSpPr>
          <p:cNvPr id="25" name="object 25"/>
          <p:cNvGrpSpPr/>
          <p:nvPr/>
        </p:nvGrpSpPr>
        <p:grpSpPr>
          <a:xfrm>
            <a:off x="489184" y="3277334"/>
            <a:ext cx="1889125" cy="831215"/>
            <a:chOff x="28701" y="3591814"/>
            <a:chExt cx="1889125" cy="831215"/>
          </a:xfrm>
        </p:grpSpPr>
        <p:sp>
          <p:nvSpPr>
            <p:cNvPr id="26" name="object 26"/>
            <p:cNvSpPr/>
            <p:nvPr/>
          </p:nvSpPr>
          <p:spPr>
            <a:xfrm>
              <a:off x="54101" y="3617214"/>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006EA9"/>
            </a:solidFill>
          </p:spPr>
          <p:txBody>
            <a:bodyPr wrap="square" lIns="0" tIns="0" rIns="0" bIns="0" rtlCol="0"/>
            <a:lstStyle/>
            <a:p>
              <a:endParaRPr/>
            </a:p>
          </p:txBody>
        </p:sp>
        <p:sp>
          <p:nvSpPr>
            <p:cNvPr id="27" name="object 27"/>
            <p:cNvSpPr/>
            <p:nvPr/>
          </p:nvSpPr>
          <p:spPr>
            <a:xfrm>
              <a:off x="54101" y="3617214"/>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800">
              <a:solidFill>
                <a:srgbClr val="FFFFFF"/>
              </a:solidFill>
            </a:ln>
          </p:spPr>
          <p:txBody>
            <a:bodyPr wrap="square" lIns="0" tIns="0" rIns="0" bIns="0" rtlCol="0"/>
            <a:lstStyle/>
            <a:p>
              <a:endParaRPr/>
            </a:p>
          </p:txBody>
        </p:sp>
      </p:grpSp>
      <p:sp>
        <p:nvSpPr>
          <p:cNvPr id="28" name="object 28"/>
          <p:cNvSpPr txBox="1"/>
          <p:nvPr/>
        </p:nvSpPr>
        <p:spPr>
          <a:xfrm>
            <a:off x="794750" y="3389895"/>
            <a:ext cx="1321435" cy="667385"/>
          </a:xfrm>
          <a:prstGeom prst="rect">
            <a:avLst/>
          </a:prstGeom>
        </p:spPr>
        <p:txBody>
          <a:bodyPr vert="horz" wrap="square" lIns="0" tIns="12700" rIns="0" bIns="0" rtlCol="0">
            <a:spAutoFit/>
          </a:bodyPr>
          <a:lstStyle/>
          <a:p>
            <a:pPr marL="140335" marR="5080" indent="-128270">
              <a:spcBef>
                <a:spcPts val="100"/>
              </a:spcBef>
            </a:pPr>
            <a:r>
              <a:rPr sz="1200" b="1" dirty="0">
                <a:solidFill>
                  <a:srgbClr val="FFFFFF"/>
                </a:solidFill>
                <a:latin typeface="Calibri"/>
                <a:cs typeface="Calibri"/>
              </a:rPr>
              <a:t>Building</a:t>
            </a:r>
            <a:r>
              <a:rPr sz="1200" b="1" spc="-15" dirty="0">
                <a:solidFill>
                  <a:srgbClr val="FFFFFF"/>
                </a:solidFill>
                <a:latin typeface="Calibri"/>
                <a:cs typeface="Calibri"/>
              </a:rPr>
              <a:t> </a:t>
            </a:r>
            <a:r>
              <a:rPr sz="1200" b="1" dirty="0">
                <a:solidFill>
                  <a:srgbClr val="FFFFFF"/>
                </a:solidFill>
                <a:latin typeface="Calibri"/>
                <a:cs typeface="Calibri"/>
              </a:rPr>
              <a:t>a</a:t>
            </a:r>
            <a:r>
              <a:rPr sz="1200" b="1" spc="-40" dirty="0">
                <a:solidFill>
                  <a:srgbClr val="FFFFFF"/>
                </a:solidFill>
                <a:latin typeface="Calibri"/>
                <a:cs typeface="Calibri"/>
              </a:rPr>
              <a:t> </a:t>
            </a:r>
            <a:r>
              <a:rPr sz="1200" b="1" dirty="0">
                <a:solidFill>
                  <a:srgbClr val="FFFFFF"/>
                </a:solidFill>
                <a:latin typeface="Calibri"/>
                <a:cs typeface="Calibri"/>
              </a:rPr>
              <a:t>Culture</a:t>
            </a:r>
            <a:r>
              <a:rPr sz="1200" b="1" spc="-35" dirty="0">
                <a:solidFill>
                  <a:srgbClr val="FFFFFF"/>
                </a:solidFill>
                <a:latin typeface="Calibri"/>
                <a:cs typeface="Calibri"/>
              </a:rPr>
              <a:t> </a:t>
            </a:r>
            <a:r>
              <a:rPr sz="1200" b="1" dirty="0">
                <a:solidFill>
                  <a:srgbClr val="FFFFFF"/>
                </a:solidFill>
                <a:latin typeface="Calibri"/>
                <a:cs typeface="Calibri"/>
              </a:rPr>
              <a:t>of </a:t>
            </a:r>
            <a:r>
              <a:rPr sz="1200" b="1" spc="-254" dirty="0">
                <a:solidFill>
                  <a:srgbClr val="FFFFFF"/>
                </a:solidFill>
                <a:latin typeface="Calibri"/>
                <a:cs typeface="Calibri"/>
              </a:rPr>
              <a:t> </a:t>
            </a:r>
            <a:r>
              <a:rPr sz="1200" b="1" spc="-5" dirty="0">
                <a:solidFill>
                  <a:srgbClr val="FFFFFF"/>
                </a:solidFill>
                <a:latin typeface="Calibri"/>
                <a:cs typeface="Calibri"/>
              </a:rPr>
              <a:t>Student</a:t>
            </a:r>
            <a:r>
              <a:rPr sz="1200" b="1" spc="-20" dirty="0">
                <a:solidFill>
                  <a:srgbClr val="FFFFFF"/>
                </a:solidFill>
                <a:latin typeface="Calibri"/>
                <a:cs typeface="Calibri"/>
              </a:rPr>
              <a:t> </a:t>
            </a:r>
            <a:r>
              <a:rPr sz="1200" b="1" dirty="0">
                <a:solidFill>
                  <a:srgbClr val="FFFFFF"/>
                </a:solidFill>
                <a:latin typeface="Calibri"/>
                <a:cs typeface="Calibri"/>
              </a:rPr>
              <a:t>Support</a:t>
            </a:r>
            <a:endParaRPr sz="1200" dirty="0">
              <a:latin typeface="Calibri"/>
              <a:cs typeface="Calibri"/>
            </a:endParaRPr>
          </a:p>
          <a:p>
            <a:pPr marL="155575" marR="15875" indent="-128270">
              <a:spcBef>
                <a:spcPts val="10"/>
              </a:spcBef>
            </a:pPr>
            <a:r>
              <a:rPr sz="900" spc="-5" dirty="0">
                <a:solidFill>
                  <a:srgbClr val="FFFFFF"/>
                </a:solidFill>
                <a:latin typeface="Calibri"/>
                <a:cs typeface="Calibri"/>
              </a:rPr>
              <a:t>Whole Child </a:t>
            </a:r>
            <a:r>
              <a:rPr sz="900" dirty="0">
                <a:solidFill>
                  <a:srgbClr val="FFFFFF"/>
                </a:solidFill>
                <a:latin typeface="Calibri"/>
                <a:cs typeface="Calibri"/>
              </a:rPr>
              <a:t>&amp; </a:t>
            </a:r>
            <a:r>
              <a:rPr sz="900" spc="-5" dirty="0">
                <a:solidFill>
                  <a:srgbClr val="FFFFFF"/>
                </a:solidFill>
                <a:latin typeface="Calibri"/>
                <a:cs typeface="Calibri"/>
              </a:rPr>
              <a:t>Intervention </a:t>
            </a:r>
            <a:r>
              <a:rPr sz="900" spc="-190" dirty="0">
                <a:solidFill>
                  <a:srgbClr val="FFFFFF"/>
                </a:solidFill>
                <a:latin typeface="Calibri"/>
                <a:cs typeface="Calibri"/>
              </a:rPr>
              <a:t> </a:t>
            </a:r>
            <a:r>
              <a:rPr sz="900" spc="-5" dirty="0">
                <a:solidFill>
                  <a:srgbClr val="FFFFFF"/>
                </a:solidFill>
                <a:latin typeface="Calibri"/>
                <a:cs typeface="Calibri"/>
              </a:rPr>
              <a:t>Personalized Learning</a:t>
            </a:r>
            <a:endParaRPr sz="900" dirty="0">
              <a:latin typeface="Calibri"/>
              <a:cs typeface="Calibri"/>
            </a:endParaRPr>
          </a:p>
        </p:txBody>
      </p:sp>
      <p:grpSp>
        <p:nvGrpSpPr>
          <p:cNvPr id="29" name="object 29"/>
          <p:cNvGrpSpPr/>
          <p:nvPr/>
        </p:nvGrpSpPr>
        <p:grpSpPr>
          <a:xfrm>
            <a:off x="483757" y="4212428"/>
            <a:ext cx="1889125" cy="831215"/>
            <a:chOff x="28701" y="4618990"/>
            <a:chExt cx="1889125" cy="831215"/>
          </a:xfrm>
        </p:grpSpPr>
        <p:sp>
          <p:nvSpPr>
            <p:cNvPr id="30" name="object 30"/>
            <p:cNvSpPr/>
            <p:nvPr/>
          </p:nvSpPr>
          <p:spPr>
            <a:xfrm>
              <a:off x="54101" y="4644390"/>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DF6A35"/>
            </a:solidFill>
          </p:spPr>
          <p:txBody>
            <a:bodyPr wrap="square" lIns="0" tIns="0" rIns="0" bIns="0" rtlCol="0"/>
            <a:lstStyle/>
            <a:p>
              <a:endParaRPr/>
            </a:p>
          </p:txBody>
        </p:sp>
        <p:sp>
          <p:nvSpPr>
            <p:cNvPr id="31" name="object 31"/>
            <p:cNvSpPr/>
            <p:nvPr/>
          </p:nvSpPr>
          <p:spPr>
            <a:xfrm>
              <a:off x="54101" y="4644390"/>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799">
              <a:solidFill>
                <a:srgbClr val="FFFFFF"/>
              </a:solidFill>
            </a:ln>
          </p:spPr>
          <p:txBody>
            <a:bodyPr wrap="square" lIns="0" tIns="0" rIns="0" bIns="0" rtlCol="0"/>
            <a:lstStyle/>
            <a:p>
              <a:endParaRPr/>
            </a:p>
          </p:txBody>
        </p:sp>
      </p:grpSp>
      <p:sp>
        <p:nvSpPr>
          <p:cNvPr id="32" name="object 32"/>
          <p:cNvSpPr txBox="1"/>
          <p:nvPr/>
        </p:nvSpPr>
        <p:spPr>
          <a:xfrm>
            <a:off x="636317" y="4272208"/>
            <a:ext cx="1638300" cy="667385"/>
          </a:xfrm>
          <a:prstGeom prst="rect">
            <a:avLst/>
          </a:prstGeom>
        </p:spPr>
        <p:txBody>
          <a:bodyPr vert="horz" wrap="square" lIns="0" tIns="12700" rIns="0" bIns="0" rtlCol="0">
            <a:spAutoFit/>
          </a:bodyPr>
          <a:lstStyle/>
          <a:p>
            <a:pPr marL="337185" marR="5080" indent="-325120">
              <a:spcBef>
                <a:spcPts val="100"/>
              </a:spcBef>
            </a:pPr>
            <a:r>
              <a:rPr sz="1200" b="1" dirty="0">
                <a:solidFill>
                  <a:srgbClr val="FFFFFF"/>
                </a:solidFill>
                <a:latin typeface="Calibri"/>
                <a:cs typeface="Calibri"/>
              </a:rPr>
              <a:t>Equipping &amp; </a:t>
            </a:r>
            <a:r>
              <a:rPr sz="1200" b="1" spc="-5" dirty="0">
                <a:solidFill>
                  <a:srgbClr val="FFFFFF"/>
                </a:solidFill>
                <a:latin typeface="Calibri"/>
                <a:cs typeface="Calibri"/>
              </a:rPr>
              <a:t>Empowering </a:t>
            </a:r>
            <a:r>
              <a:rPr sz="1200" b="1" spc="-260" dirty="0">
                <a:solidFill>
                  <a:srgbClr val="FFFFFF"/>
                </a:solidFill>
                <a:latin typeface="Calibri"/>
                <a:cs typeface="Calibri"/>
              </a:rPr>
              <a:t> </a:t>
            </a:r>
            <a:r>
              <a:rPr sz="1200" b="1" spc="-5" dirty="0">
                <a:solidFill>
                  <a:srgbClr val="FFFFFF"/>
                </a:solidFill>
                <a:latin typeface="Calibri"/>
                <a:cs typeface="Calibri"/>
              </a:rPr>
              <a:t>Leaders</a:t>
            </a:r>
            <a:r>
              <a:rPr sz="1200" b="1" spc="-10" dirty="0">
                <a:solidFill>
                  <a:srgbClr val="FFFFFF"/>
                </a:solidFill>
                <a:latin typeface="Calibri"/>
                <a:cs typeface="Calibri"/>
              </a:rPr>
              <a:t> </a:t>
            </a:r>
            <a:r>
              <a:rPr sz="1200" b="1" dirty="0">
                <a:solidFill>
                  <a:srgbClr val="FFFFFF"/>
                </a:solidFill>
                <a:latin typeface="Calibri"/>
                <a:cs typeface="Calibri"/>
              </a:rPr>
              <a:t>&amp;</a:t>
            </a:r>
            <a:r>
              <a:rPr sz="1200" b="1" spc="-10" dirty="0">
                <a:solidFill>
                  <a:srgbClr val="FFFFFF"/>
                </a:solidFill>
                <a:latin typeface="Calibri"/>
                <a:cs typeface="Calibri"/>
              </a:rPr>
              <a:t> </a:t>
            </a:r>
            <a:r>
              <a:rPr sz="1200" b="1" spc="-5" dirty="0">
                <a:solidFill>
                  <a:srgbClr val="FFFFFF"/>
                </a:solidFill>
                <a:latin typeface="Calibri"/>
                <a:cs typeface="Calibri"/>
              </a:rPr>
              <a:t>Staff</a:t>
            </a:r>
            <a:endParaRPr sz="1200" dirty="0">
              <a:latin typeface="Calibri"/>
              <a:cs typeface="Calibri"/>
            </a:endParaRPr>
          </a:p>
          <a:p>
            <a:pPr marL="212090" marR="32384" indent="172085">
              <a:spcBef>
                <a:spcPts val="10"/>
              </a:spcBef>
            </a:pPr>
            <a:r>
              <a:rPr sz="900" spc="-5" dirty="0">
                <a:solidFill>
                  <a:srgbClr val="FFFFFF"/>
                </a:solidFill>
                <a:latin typeface="Calibri"/>
                <a:cs typeface="Calibri"/>
              </a:rPr>
              <a:t>Strategic Staff Support </a:t>
            </a:r>
            <a:r>
              <a:rPr sz="900" dirty="0">
                <a:solidFill>
                  <a:srgbClr val="FFFFFF"/>
                </a:solidFill>
                <a:latin typeface="Calibri"/>
                <a:cs typeface="Calibri"/>
              </a:rPr>
              <a:t> </a:t>
            </a:r>
            <a:r>
              <a:rPr sz="900" spc="-5" dirty="0">
                <a:solidFill>
                  <a:srgbClr val="FFFFFF"/>
                </a:solidFill>
                <a:latin typeface="Calibri"/>
                <a:cs typeface="Calibri"/>
              </a:rPr>
              <a:t>Equitable</a:t>
            </a:r>
            <a:r>
              <a:rPr sz="900" dirty="0">
                <a:solidFill>
                  <a:srgbClr val="FFFFFF"/>
                </a:solidFill>
                <a:latin typeface="Calibri"/>
                <a:cs typeface="Calibri"/>
              </a:rPr>
              <a:t> </a:t>
            </a:r>
            <a:r>
              <a:rPr sz="900" spc="-5" dirty="0">
                <a:solidFill>
                  <a:srgbClr val="FFFFFF"/>
                </a:solidFill>
                <a:latin typeface="Calibri"/>
                <a:cs typeface="Calibri"/>
              </a:rPr>
              <a:t>Resource</a:t>
            </a:r>
            <a:r>
              <a:rPr sz="900" spc="-20" dirty="0">
                <a:solidFill>
                  <a:srgbClr val="FFFFFF"/>
                </a:solidFill>
                <a:latin typeface="Calibri"/>
                <a:cs typeface="Calibri"/>
              </a:rPr>
              <a:t> </a:t>
            </a:r>
            <a:r>
              <a:rPr sz="900" spc="-5" dirty="0">
                <a:solidFill>
                  <a:srgbClr val="FFFFFF"/>
                </a:solidFill>
                <a:latin typeface="Calibri"/>
                <a:cs typeface="Calibri"/>
              </a:rPr>
              <a:t>Allocation</a:t>
            </a:r>
            <a:endParaRPr sz="900" dirty="0">
              <a:latin typeface="Calibri"/>
              <a:cs typeface="Calibri"/>
            </a:endParaRPr>
          </a:p>
        </p:txBody>
      </p:sp>
      <p:grpSp>
        <p:nvGrpSpPr>
          <p:cNvPr id="33" name="object 33"/>
          <p:cNvGrpSpPr/>
          <p:nvPr/>
        </p:nvGrpSpPr>
        <p:grpSpPr>
          <a:xfrm>
            <a:off x="533514" y="5175791"/>
            <a:ext cx="1889125" cy="831215"/>
            <a:chOff x="28701" y="5655309"/>
            <a:chExt cx="1889125" cy="831215"/>
          </a:xfrm>
        </p:grpSpPr>
        <p:sp>
          <p:nvSpPr>
            <p:cNvPr id="34" name="object 34"/>
            <p:cNvSpPr/>
            <p:nvPr/>
          </p:nvSpPr>
          <p:spPr>
            <a:xfrm>
              <a:off x="54101" y="5680709"/>
              <a:ext cx="1838325" cy="780415"/>
            </a:xfrm>
            <a:custGeom>
              <a:avLst/>
              <a:gdLst/>
              <a:ahLst/>
              <a:cxnLst/>
              <a:rect l="l" t="t" r="r" b="b"/>
              <a:pathLst>
                <a:path w="1838325" h="780414">
                  <a:moveTo>
                    <a:pt x="1837944" y="0"/>
                  </a:moveTo>
                  <a:lnTo>
                    <a:pt x="0" y="0"/>
                  </a:lnTo>
                  <a:lnTo>
                    <a:pt x="0" y="780287"/>
                  </a:lnTo>
                  <a:lnTo>
                    <a:pt x="1837944" y="780287"/>
                  </a:lnTo>
                  <a:lnTo>
                    <a:pt x="1837944" y="0"/>
                  </a:lnTo>
                  <a:close/>
                </a:path>
              </a:pathLst>
            </a:custGeom>
            <a:solidFill>
              <a:srgbClr val="BE9000"/>
            </a:solidFill>
          </p:spPr>
          <p:txBody>
            <a:bodyPr wrap="square" lIns="0" tIns="0" rIns="0" bIns="0" rtlCol="0"/>
            <a:lstStyle/>
            <a:p>
              <a:endParaRPr/>
            </a:p>
          </p:txBody>
        </p:sp>
        <p:sp>
          <p:nvSpPr>
            <p:cNvPr id="35" name="object 35"/>
            <p:cNvSpPr/>
            <p:nvPr/>
          </p:nvSpPr>
          <p:spPr>
            <a:xfrm>
              <a:off x="54101" y="5680709"/>
              <a:ext cx="1838325" cy="780415"/>
            </a:xfrm>
            <a:custGeom>
              <a:avLst/>
              <a:gdLst/>
              <a:ahLst/>
              <a:cxnLst/>
              <a:rect l="l" t="t" r="r" b="b"/>
              <a:pathLst>
                <a:path w="1838325" h="780414">
                  <a:moveTo>
                    <a:pt x="0" y="780287"/>
                  </a:moveTo>
                  <a:lnTo>
                    <a:pt x="1837944" y="780287"/>
                  </a:lnTo>
                  <a:lnTo>
                    <a:pt x="1837944" y="0"/>
                  </a:lnTo>
                  <a:lnTo>
                    <a:pt x="0" y="0"/>
                  </a:lnTo>
                  <a:lnTo>
                    <a:pt x="0" y="780287"/>
                  </a:lnTo>
                  <a:close/>
                </a:path>
              </a:pathLst>
            </a:custGeom>
            <a:ln w="50800">
              <a:solidFill>
                <a:srgbClr val="FFFFFF"/>
              </a:solidFill>
            </a:ln>
          </p:spPr>
          <p:txBody>
            <a:bodyPr wrap="square" lIns="0" tIns="0" rIns="0" bIns="0" rtlCol="0"/>
            <a:lstStyle/>
            <a:p>
              <a:endParaRPr/>
            </a:p>
          </p:txBody>
        </p:sp>
      </p:grpSp>
      <p:sp>
        <p:nvSpPr>
          <p:cNvPr id="36" name="object 36"/>
          <p:cNvSpPr txBox="1"/>
          <p:nvPr/>
        </p:nvSpPr>
        <p:spPr>
          <a:xfrm>
            <a:off x="751001" y="5257484"/>
            <a:ext cx="1454150" cy="667385"/>
          </a:xfrm>
          <a:prstGeom prst="rect">
            <a:avLst/>
          </a:prstGeom>
        </p:spPr>
        <p:txBody>
          <a:bodyPr vert="horz" wrap="square" lIns="0" tIns="12700" rIns="0" bIns="0" rtlCol="0">
            <a:spAutoFit/>
          </a:bodyPr>
          <a:lstStyle/>
          <a:p>
            <a:pPr marL="180340" marR="136525" indent="-167640">
              <a:spcBef>
                <a:spcPts val="100"/>
              </a:spcBef>
            </a:pPr>
            <a:r>
              <a:rPr sz="1200" b="1" spc="-5" dirty="0">
                <a:solidFill>
                  <a:srgbClr val="FFFFFF"/>
                </a:solidFill>
                <a:latin typeface="Calibri"/>
                <a:cs typeface="Calibri"/>
              </a:rPr>
              <a:t>Creating</a:t>
            </a:r>
            <a:r>
              <a:rPr sz="1200" b="1" spc="-25" dirty="0">
                <a:solidFill>
                  <a:srgbClr val="FFFFFF"/>
                </a:solidFill>
                <a:latin typeface="Calibri"/>
                <a:cs typeface="Calibri"/>
              </a:rPr>
              <a:t> </a:t>
            </a:r>
            <a:r>
              <a:rPr sz="1200" b="1" dirty="0">
                <a:solidFill>
                  <a:srgbClr val="FFFFFF"/>
                </a:solidFill>
                <a:latin typeface="Calibri"/>
                <a:cs typeface="Calibri"/>
              </a:rPr>
              <a:t>a</a:t>
            </a:r>
            <a:r>
              <a:rPr sz="1200" b="1" spc="-20" dirty="0">
                <a:solidFill>
                  <a:srgbClr val="FFFFFF"/>
                </a:solidFill>
                <a:latin typeface="Calibri"/>
                <a:cs typeface="Calibri"/>
              </a:rPr>
              <a:t> </a:t>
            </a:r>
            <a:r>
              <a:rPr sz="1200" b="1" spc="-5" dirty="0">
                <a:solidFill>
                  <a:srgbClr val="FFFFFF"/>
                </a:solidFill>
                <a:latin typeface="Calibri"/>
                <a:cs typeface="Calibri"/>
              </a:rPr>
              <a:t>System</a:t>
            </a:r>
            <a:r>
              <a:rPr sz="1200" b="1" spc="-30" dirty="0">
                <a:solidFill>
                  <a:srgbClr val="FFFFFF"/>
                </a:solidFill>
                <a:latin typeface="Calibri"/>
                <a:cs typeface="Calibri"/>
              </a:rPr>
              <a:t> </a:t>
            </a:r>
            <a:r>
              <a:rPr sz="1200" b="1" dirty="0">
                <a:solidFill>
                  <a:srgbClr val="FFFFFF"/>
                </a:solidFill>
                <a:latin typeface="Calibri"/>
                <a:cs typeface="Calibri"/>
              </a:rPr>
              <a:t>of </a:t>
            </a:r>
            <a:r>
              <a:rPr sz="1200" b="1" spc="-254" dirty="0">
                <a:solidFill>
                  <a:srgbClr val="FFFFFF"/>
                </a:solidFill>
                <a:latin typeface="Calibri"/>
                <a:cs typeface="Calibri"/>
              </a:rPr>
              <a:t> </a:t>
            </a:r>
            <a:r>
              <a:rPr sz="1200" b="1" dirty="0">
                <a:solidFill>
                  <a:srgbClr val="FFFFFF"/>
                </a:solidFill>
                <a:latin typeface="Calibri"/>
                <a:cs typeface="Calibri"/>
              </a:rPr>
              <a:t>School</a:t>
            </a:r>
            <a:r>
              <a:rPr sz="1200" b="1" spc="-10" dirty="0">
                <a:solidFill>
                  <a:srgbClr val="FFFFFF"/>
                </a:solidFill>
                <a:latin typeface="Calibri"/>
                <a:cs typeface="Calibri"/>
              </a:rPr>
              <a:t> </a:t>
            </a:r>
            <a:r>
              <a:rPr sz="1200" b="1" dirty="0">
                <a:solidFill>
                  <a:srgbClr val="FFFFFF"/>
                </a:solidFill>
                <a:latin typeface="Calibri"/>
                <a:cs typeface="Calibri"/>
              </a:rPr>
              <a:t>Support</a:t>
            </a:r>
            <a:endParaRPr sz="1200" dirty="0">
              <a:latin typeface="Calibri"/>
              <a:cs typeface="Calibri"/>
            </a:endParaRPr>
          </a:p>
          <a:p>
            <a:pPr marL="43815" algn="ctr">
              <a:spcBef>
                <a:spcPts val="10"/>
              </a:spcBef>
            </a:pPr>
            <a:r>
              <a:rPr sz="900" spc="-5" dirty="0">
                <a:solidFill>
                  <a:srgbClr val="FFFFFF"/>
                </a:solidFill>
                <a:latin typeface="Calibri"/>
                <a:cs typeface="Calibri"/>
              </a:rPr>
              <a:t>Strategic</a:t>
            </a:r>
            <a:r>
              <a:rPr sz="900" spc="-20" dirty="0">
                <a:solidFill>
                  <a:srgbClr val="FFFFFF"/>
                </a:solidFill>
                <a:latin typeface="Calibri"/>
                <a:cs typeface="Calibri"/>
              </a:rPr>
              <a:t> </a:t>
            </a:r>
            <a:r>
              <a:rPr sz="900" spc="-5" dirty="0">
                <a:solidFill>
                  <a:srgbClr val="FFFFFF"/>
                </a:solidFill>
                <a:latin typeface="Calibri"/>
                <a:cs typeface="Calibri"/>
              </a:rPr>
              <a:t>Staff</a:t>
            </a:r>
            <a:r>
              <a:rPr sz="900" spc="-15" dirty="0">
                <a:solidFill>
                  <a:srgbClr val="FFFFFF"/>
                </a:solidFill>
                <a:latin typeface="Calibri"/>
                <a:cs typeface="Calibri"/>
              </a:rPr>
              <a:t> </a:t>
            </a:r>
            <a:r>
              <a:rPr sz="900" spc="-5" dirty="0">
                <a:solidFill>
                  <a:srgbClr val="FFFFFF"/>
                </a:solidFill>
                <a:latin typeface="Calibri"/>
                <a:cs typeface="Calibri"/>
              </a:rPr>
              <a:t>Support</a:t>
            </a:r>
            <a:endParaRPr sz="900" dirty="0">
              <a:latin typeface="Calibri"/>
              <a:cs typeface="Calibri"/>
            </a:endParaRPr>
          </a:p>
          <a:p>
            <a:pPr marL="42545" algn="ctr"/>
            <a:r>
              <a:rPr sz="900" spc="-5" dirty="0">
                <a:solidFill>
                  <a:srgbClr val="FFFFFF"/>
                </a:solidFill>
                <a:latin typeface="Calibri"/>
                <a:cs typeface="Calibri"/>
              </a:rPr>
              <a:t>Equitable</a:t>
            </a:r>
            <a:r>
              <a:rPr sz="900" spc="5" dirty="0">
                <a:solidFill>
                  <a:srgbClr val="FFFFFF"/>
                </a:solidFill>
                <a:latin typeface="Calibri"/>
                <a:cs typeface="Calibri"/>
              </a:rPr>
              <a:t> </a:t>
            </a:r>
            <a:r>
              <a:rPr sz="900" spc="-5" dirty="0">
                <a:solidFill>
                  <a:srgbClr val="FFFFFF"/>
                </a:solidFill>
                <a:latin typeface="Calibri"/>
                <a:cs typeface="Calibri"/>
              </a:rPr>
              <a:t>Resource</a:t>
            </a:r>
            <a:r>
              <a:rPr sz="900" spc="-15" dirty="0">
                <a:solidFill>
                  <a:srgbClr val="FFFFFF"/>
                </a:solidFill>
                <a:latin typeface="Calibri"/>
                <a:cs typeface="Calibri"/>
              </a:rPr>
              <a:t> </a:t>
            </a:r>
            <a:r>
              <a:rPr sz="900" spc="-5" dirty="0">
                <a:solidFill>
                  <a:srgbClr val="FFFFFF"/>
                </a:solidFill>
                <a:latin typeface="Calibri"/>
                <a:cs typeface="Calibri"/>
              </a:rPr>
              <a:t>Allocation</a:t>
            </a:r>
            <a:endParaRPr sz="900" dirty="0">
              <a:latin typeface="Calibri"/>
              <a:cs typeface="Calibri"/>
            </a:endParaRPr>
          </a:p>
        </p:txBody>
      </p:sp>
      <p:sp>
        <p:nvSpPr>
          <p:cNvPr id="39" name="object 11">
            <a:extLst>
              <a:ext uri="{FF2B5EF4-FFF2-40B4-BE49-F238E27FC236}">
                <a16:creationId xmlns:a16="http://schemas.microsoft.com/office/drawing/2014/main" id="{6DA10106-5C16-A811-6F98-DB11D62C9F48}"/>
              </a:ext>
            </a:extLst>
          </p:cNvPr>
          <p:cNvSpPr txBox="1"/>
          <p:nvPr/>
        </p:nvSpPr>
        <p:spPr>
          <a:xfrm>
            <a:off x="4444810" y="1031990"/>
            <a:ext cx="3145794" cy="738664"/>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students in grades 3-5, scoring proficient or above in math by 5% from 10% to 15% and decrease students scoring beginning by 5% from 58% to 53%.</a:t>
            </a:r>
            <a:endParaRPr sz="1200" dirty="0">
              <a:latin typeface="Calibri"/>
              <a:cs typeface="Calibri"/>
            </a:endParaRPr>
          </a:p>
        </p:txBody>
      </p:sp>
      <p:sp>
        <p:nvSpPr>
          <p:cNvPr id="40" name="object 11">
            <a:extLst>
              <a:ext uri="{FF2B5EF4-FFF2-40B4-BE49-F238E27FC236}">
                <a16:creationId xmlns:a16="http://schemas.microsoft.com/office/drawing/2014/main" id="{22A5FBAC-1521-0CED-2840-3A9820B0EA01}"/>
              </a:ext>
            </a:extLst>
          </p:cNvPr>
          <p:cNvSpPr txBox="1"/>
          <p:nvPr/>
        </p:nvSpPr>
        <p:spPr>
          <a:xfrm>
            <a:off x="8020257" y="1053510"/>
            <a:ext cx="3145794" cy="369332"/>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of CCRPI Attendance from 60% to 65%. (5% Growth)</a:t>
            </a:r>
            <a:endParaRPr sz="1200" dirty="0">
              <a:latin typeface="Calibri"/>
              <a:cs typeface="Calibri"/>
            </a:endParaRPr>
          </a:p>
        </p:txBody>
      </p:sp>
      <p:sp>
        <p:nvSpPr>
          <p:cNvPr id="13" name="object 11">
            <a:extLst>
              <a:ext uri="{FF2B5EF4-FFF2-40B4-BE49-F238E27FC236}">
                <a16:creationId xmlns:a16="http://schemas.microsoft.com/office/drawing/2014/main" id="{9E86F3F4-52B3-58BF-DB21-094A73293E35}"/>
              </a:ext>
            </a:extLst>
          </p:cNvPr>
          <p:cNvSpPr txBox="1"/>
          <p:nvPr/>
        </p:nvSpPr>
        <p:spPr>
          <a:xfrm>
            <a:off x="2520169" y="2116222"/>
            <a:ext cx="3473218" cy="1154162"/>
          </a:xfrm>
          <a:prstGeom prst="rect">
            <a:avLst/>
          </a:prstGeom>
          <a:solidFill>
            <a:schemeClr val="bg1">
              <a:lumMod val="85000"/>
            </a:schemeClr>
          </a:solidFill>
          <a:ln w="12700">
            <a:solidFill>
              <a:srgbClr val="A4A4A4"/>
            </a:solidFill>
          </a:ln>
        </p:spPr>
        <p:txBody>
          <a:bodyPr vert="horz" wrap="square" lIns="0" tIns="0" rIns="0" bIns="0" rtlCol="0">
            <a:spAutoFit/>
          </a:bodyPr>
          <a:lstStyle/>
          <a:p>
            <a:pPr>
              <a:spcBef>
                <a:spcPts val="900"/>
              </a:spcBef>
            </a:pPr>
            <a:r>
              <a:rPr lang="en-US" sz="1200" b="0" i="0" dirty="0">
                <a:effectLst/>
                <a:latin typeface="Calibri" panose="020F0502020204030204" pitchFamily="34" charset="0"/>
              </a:rPr>
              <a:t>1.Offer an academically challenging curriculum </a:t>
            </a:r>
            <a:r>
              <a:rPr lang="en-US" sz="1200" dirty="0">
                <a:latin typeface="Calibri" panose="020F0502020204030204" pitchFamily="34" charset="0"/>
              </a:rPr>
              <a:t>that prepares students for college and career readiness</a:t>
            </a:r>
          </a:p>
          <a:p>
            <a:pPr>
              <a:spcBef>
                <a:spcPts val="900"/>
              </a:spcBef>
            </a:pPr>
            <a:r>
              <a:rPr lang="en-US" sz="1200" dirty="0">
                <a:latin typeface="Calibri" panose="020F0502020204030204" pitchFamily="34" charset="0"/>
                <a:cs typeface="Calibri"/>
              </a:rPr>
              <a:t>2. Effectively implement literacy curriculum to include explicit instruction </a:t>
            </a:r>
          </a:p>
          <a:p>
            <a:pPr>
              <a:spcBef>
                <a:spcPts val="900"/>
              </a:spcBef>
            </a:pPr>
            <a:r>
              <a:rPr lang="en-US" sz="1200" dirty="0">
                <a:latin typeface="Calibri" panose="020F0502020204030204" pitchFamily="34" charset="0"/>
                <a:cs typeface="Calibri"/>
              </a:rPr>
              <a:t>3. Effectively implement math curriculum </a:t>
            </a:r>
            <a:endParaRPr sz="1200" dirty="0">
              <a:latin typeface="Calibri"/>
              <a:cs typeface="Calibri"/>
            </a:endParaRPr>
          </a:p>
        </p:txBody>
      </p:sp>
      <p:sp>
        <p:nvSpPr>
          <p:cNvPr id="15" name="object 11">
            <a:extLst>
              <a:ext uri="{FF2B5EF4-FFF2-40B4-BE49-F238E27FC236}">
                <a16:creationId xmlns:a16="http://schemas.microsoft.com/office/drawing/2014/main" id="{62F90C09-B590-9123-AE9E-454B6813D57F}"/>
              </a:ext>
            </a:extLst>
          </p:cNvPr>
          <p:cNvSpPr txBox="1"/>
          <p:nvPr/>
        </p:nvSpPr>
        <p:spPr>
          <a:xfrm>
            <a:off x="2522962" y="3339606"/>
            <a:ext cx="3494745" cy="800219"/>
          </a:xfrm>
          <a:prstGeom prst="rect">
            <a:avLst/>
          </a:prstGeom>
          <a:solidFill>
            <a:schemeClr val="tx2">
              <a:lumMod val="20000"/>
              <a:lumOff val="80000"/>
            </a:schemeClr>
          </a:solidFill>
          <a:ln w="12700">
            <a:solidFill>
              <a:srgbClr val="A4A4A4"/>
            </a:solidFill>
          </a:ln>
        </p:spPr>
        <p:txBody>
          <a:bodyPr vert="horz" wrap="square" lIns="0" tIns="0" rIns="0" bIns="0" rtlCol="0">
            <a:spAutoFit/>
          </a:bodyPr>
          <a:lstStyle/>
          <a:p>
            <a:pPr marL="182880"/>
            <a:r>
              <a:rPr lang="en-US" sz="1200" dirty="0">
                <a:latin typeface="Calibri"/>
                <a:cs typeface="Calibri"/>
              </a:rPr>
              <a:t>4. </a:t>
            </a:r>
            <a:r>
              <a:rPr lang="en-US" sz="1000" dirty="0">
                <a:latin typeface="Calibri"/>
                <a:cs typeface="Calibri"/>
              </a:rPr>
              <a:t>Effectively use existing and appropriate tools to measure, analyze, and communicate student progress</a:t>
            </a:r>
          </a:p>
          <a:p>
            <a:pPr marL="182880"/>
            <a:r>
              <a:rPr lang="en-US" sz="1000" dirty="0">
                <a:latin typeface="Calibri"/>
                <a:cs typeface="Calibri"/>
              </a:rPr>
              <a:t>5. Effectively monitor attendance protocols and systems </a:t>
            </a:r>
          </a:p>
          <a:p>
            <a:pPr marL="182880"/>
            <a:r>
              <a:rPr lang="en-US" sz="1000" dirty="0">
                <a:latin typeface="Calibri"/>
                <a:cs typeface="Calibri"/>
              </a:rPr>
              <a:t>6. Create a collaborative, inclusive, and responsive school culture </a:t>
            </a:r>
            <a:endParaRPr sz="1000" dirty="0">
              <a:latin typeface="Calibri"/>
              <a:cs typeface="Calibri"/>
            </a:endParaRPr>
          </a:p>
        </p:txBody>
      </p:sp>
      <p:sp>
        <p:nvSpPr>
          <p:cNvPr id="38" name="object 11">
            <a:extLst>
              <a:ext uri="{FF2B5EF4-FFF2-40B4-BE49-F238E27FC236}">
                <a16:creationId xmlns:a16="http://schemas.microsoft.com/office/drawing/2014/main" id="{738B80A0-09C6-380E-BE2E-2AE69C494B37}"/>
              </a:ext>
            </a:extLst>
          </p:cNvPr>
          <p:cNvSpPr txBox="1"/>
          <p:nvPr/>
        </p:nvSpPr>
        <p:spPr>
          <a:xfrm>
            <a:off x="2499763" y="4281005"/>
            <a:ext cx="3517944" cy="615553"/>
          </a:xfrm>
          <a:prstGeom prst="rect">
            <a:avLst/>
          </a:prstGeom>
          <a:solidFill>
            <a:schemeClr val="accent2">
              <a:lumMod val="60000"/>
              <a:lumOff val="40000"/>
            </a:schemeClr>
          </a:solidFill>
          <a:ln w="12700">
            <a:solidFill>
              <a:srgbClr val="A4A4A4"/>
            </a:solidFill>
          </a:ln>
        </p:spPr>
        <p:txBody>
          <a:bodyPr vert="horz" wrap="square" lIns="0" tIns="0" rIns="0" bIns="0" rtlCol="0">
            <a:spAutoFit/>
          </a:bodyPr>
          <a:lstStyle/>
          <a:p>
            <a:r>
              <a:rPr lang="en-US" sz="1000" dirty="0">
                <a:latin typeface="Calibri"/>
                <a:cs typeface="Calibri"/>
              </a:rPr>
              <a:t>7. Build teacher capacity to meet the academic needs of the students </a:t>
            </a:r>
          </a:p>
          <a:p>
            <a:r>
              <a:rPr lang="en-US" sz="1000" dirty="0">
                <a:latin typeface="Calibri"/>
                <a:cs typeface="Calibri"/>
              </a:rPr>
              <a:t>8. Create a Supportive Work Environment that motivates and retains staff. </a:t>
            </a:r>
            <a:endParaRPr sz="1000" dirty="0">
              <a:latin typeface="Calibri"/>
              <a:cs typeface="Calibri"/>
            </a:endParaRPr>
          </a:p>
        </p:txBody>
      </p:sp>
      <p:sp>
        <p:nvSpPr>
          <p:cNvPr id="41" name="object 11">
            <a:extLst>
              <a:ext uri="{FF2B5EF4-FFF2-40B4-BE49-F238E27FC236}">
                <a16:creationId xmlns:a16="http://schemas.microsoft.com/office/drawing/2014/main" id="{568DBDB5-50B7-1BDB-10F1-E73C3AB1C0A6}"/>
              </a:ext>
            </a:extLst>
          </p:cNvPr>
          <p:cNvSpPr txBox="1"/>
          <p:nvPr/>
        </p:nvSpPr>
        <p:spPr>
          <a:xfrm>
            <a:off x="2520168" y="4985736"/>
            <a:ext cx="3517943" cy="1546577"/>
          </a:xfrm>
          <a:prstGeom prst="rect">
            <a:avLst/>
          </a:prstGeom>
          <a:solidFill>
            <a:schemeClr val="accent3">
              <a:lumMod val="75000"/>
            </a:schemeClr>
          </a:solidFill>
          <a:ln w="12700">
            <a:solidFill>
              <a:srgbClr val="A4A4A4"/>
            </a:solidFill>
          </a:ln>
        </p:spPr>
        <p:txBody>
          <a:bodyPr vert="horz" wrap="square" lIns="0" tIns="0" rIns="0" bIns="0" rtlCol="0">
            <a:spAutoFit/>
          </a:bodyPr>
          <a:lstStyle/>
          <a:p>
            <a:pPr>
              <a:spcBef>
                <a:spcPts val="900"/>
              </a:spcBef>
            </a:pPr>
            <a:r>
              <a:rPr lang="en-US" sz="1100" dirty="0">
                <a:latin typeface="Calibri"/>
                <a:cs typeface="Calibri"/>
              </a:rPr>
              <a:t>9. Provide necessary resources to enhance teaching and learning in all spaces</a:t>
            </a:r>
          </a:p>
          <a:p>
            <a:pPr>
              <a:spcBef>
                <a:spcPts val="900"/>
              </a:spcBef>
            </a:pPr>
            <a:r>
              <a:rPr lang="en-US" sz="1100" dirty="0">
                <a:latin typeface="Calibri"/>
                <a:cs typeface="Calibri"/>
              </a:rPr>
              <a:t>10. Attract and build capacity of talented and knowledgeable staff to meet school needs</a:t>
            </a:r>
          </a:p>
          <a:p>
            <a:pPr>
              <a:spcBef>
                <a:spcPts val="900"/>
              </a:spcBef>
            </a:pPr>
            <a:r>
              <a:rPr lang="en-US" sz="1100" dirty="0">
                <a:latin typeface="Calibri"/>
                <a:cs typeface="Calibri"/>
              </a:rPr>
              <a:t>11. Build and sustain parent engagement, community partnerships, and  student voice</a:t>
            </a:r>
          </a:p>
          <a:p>
            <a:pPr algn="ctr">
              <a:spcBef>
                <a:spcPts val="900"/>
              </a:spcBef>
            </a:pPr>
            <a:r>
              <a:rPr lang="en-US" sz="1200" dirty="0">
                <a:latin typeface="Calibri"/>
                <a:cs typeface="Calibri"/>
              </a:rPr>
              <a:t> </a:t>
            </a:r>
            <a:endParaRPr sz="1200" dirty="0">
              <a:latin typeface="Calibri"/>
              <a:cs typeface="Calibri"/>
            </a:endParaRPr>
          </a:p>
        </p:txBody>
      </p:sp>
      <p:sp>
        <p:nvSpPr>
          <p:cNvPr id="42" name="object 3">
            <a:extLst>
              <a:ext uri="{FF2B5EF4-FFF2-40B4-BE49-F238E27FC236}">
                <a16:creationId xmlns:a16="http://schemas.microsoft.com/office/drawing/2014/main" id="{99AEE277-EACD-9026-70E4-F80D16A7BFCF}"/>
              </a:ext>
            </a:extLst>
          </p:cNvPr>
          <p:cNvSpPr txBox="1"/>
          <p:nvPr/>
        </p:nvSpPr>
        <p:spPr>
          <a:xfrm>
            <a:off x="6249072" y="3486260"/>
            <a:ext cx="5893018" cy="886140"/>
          </a:xfrm>
          <a:prstGeom prst="rect">
            <a:avLst/>
          </a:prstGeom>
          <a:solidFill>
            <a:schemeClr val="accent1">
              <a:lumMod val="20000"/>
              <a:lumOff val="80000"/>
            </a:schemeClr>
          </a:solidFill>
        </p:spPr>
        <p:txBody>
          <a:bodyPr vert="horz" wrap="square" lIns="0" tIns="39370" rIns="0" bIns="0" rtlCol="0">
            <a:spAutoFit/>
          </a:bodyPr>
          <a:lstStyle/>
          <a:p>
            <a:pPr marL="92710">
              <a:spcBef>
                <a:spcPts val="310"/>
              </a:spcBef>
            </a:pPr>
            <a:r>
              <a:rPr lang="en-US" sz="1000" b="1" spc="-5" dirty="0">
                <a:latin typeface="Calibri"/>
                <a:cs typeface="Calibri"/>
              </a:rPr>
              <a:t>4a.</a:t>
            </a:r>
            <a:r>
              <a:rPr sz="1000" b="1" spc="-5" dirty="0">
                <a:latin typeface="Calibri"/>
                <a:cs typeface="Calibri"/>
              </a:rPr>
              <a:t>.</a:t>
            </a:r>
            <a:r>
              <a:rPr sz="1000" b="1" dirty="0">
                <a:latin typeface="Calibri"/>
                <a:cs typeface="Calibri"/>
              </a:rPr>
              <a:t> </a:t>
            </a:r>
            <a:r>
              <a:rPr lang="en-US" sz="1000" b="1" dirty="0">
                <a:latin typeface="Calibri"/>
                <a:cs typeface="Calibri"/>
              </a:rPr>
              <a:t> Complete ongoing data protocol with teachers during collaborative planning</a:t>
            </a:r>
            <a:endParaRPr sz="1000" dirty="0">
              <a:latin typeface="Calibri"/>
              <a:cs typeface="Calibri"/>
            </a:endParaRPr>
          </a:p>
          <a:p>
            <a:pPr marL="92710">
              <a:spcBef>
                <a:spcPts val="605"/>
              </a:spcBef>
            </a:pPr>
            <a:r>
              <a:rPr lang="en-US" sz="1000" b="1" spc="-5" dirty="0">
                <a:latin typeface="Calibri"/>
                <a:cs typeface="Calibri"/>
              </a:rPr>
              <a:t>4</a:t>
            </a:r>
            <a:r>
              <a:rPr sz="1000" b="1" spc="-5" dirty="0">
                <a:latin typeface="Calibri"/>
                <a:cs typeface="Calibri"/>
              </a:rPr>
              <a:t>B.</a:t>
            </a:r>
            <a:r>
              <a:rPr lang="en-US" sz="1000" b="1" spc="-5" dirty="0">
                <a:latin typeface="Calibri"/>
                <a:cs typeface="Calibri"/>
              </a:rPr>
              <a:t> Use if frequent common assessments , analyze date, use to guide instruction</a:t>
            </a:r>
          </a:p>
          <a:p>
            <a:pPr marL="92710">
              <a:spcBef>
                <a:spcPts val="605"/>
              </a:spcBef>
            </a:pPr>
            <a:r>
              <a:rPr lang="en-US" sz="1000" b="1" spc="-5" dirty="0">
                <a:latin typeface="Calibri"/>
                <a:cs typeface="Calibri"/>
              </a:rPr>
              <a:t>6a .Integrate SWD professional learning to structure special education instructional framework</a:t>
            </a:r>
          </a:p>
          <a:p>
            <a:pPr marL="92710">
              <a:spcBef>
                <a:spcPts val="605"/>
              </a:spcBef>
            </a:pPr>
            <a:r>
              <a:rPr lang="en-US" sz="1000" b="1" spc="-5" dirty="0">
                <a:latin typeface="Calibri"/>
                <a:cs typeface="Calibri"/>
              </a:rPr>
              <a:t>4c/5b. Implement a school wide behavior plan (PBIS focused) / Implement attendance Incentives</a:t>
            </a:r>
          </a:p>
        </p:txBody>
      </p:sp>
      <p:sp>
        <p:nvSpPr>
          <p:cNvPr id="43" name="object 3">
            <a:extLst>
              <a:ext uri="{FF2B5EF4-FFF2-40B4-BE49-F238E27FC236}">
                <a16:creationId xmlns:a16="http://schemas.microsoft.com/office/drawing/2014/main" id="{83DA864C-1A78-17CB-BA83-C8D5B5F677DC}"/>
              </a:ext>
            </a:extLst>
          </p:cNvPr>
          <p:cNvSpPr txBox="1"/>
          <p:nvPr/>
        </p:nvSpPr>
        <p:spPr>
          <a:xfrm>
            <a:off x="6249072" y="4362935"/>
            <a:ext cx="5893018" cy="655308"/>
          </a:xfrm>
          <a:prstGeom prst="rect">
            <a:avLst/>
          </a:prstGeom>
          <a:solidFill>
            <a:schemeClr val="accent2">
              <a:lumMod val="60000"/>
              <a:lumOff val="40000"/>
            </a:schemeClr>
          </a:solidFill>
        </p:spPr>
        <p:txBody>
          <a:bodyPr vert="horz" wrap="square" lIns="0" tIns="39370" rIns="0" bIns="0" rtlCol="0">
            <a:spAutoFit/>
          </a:bodyPr>
          <a:lstStyle/>
          <a:p>
            <a:pPr marL="92710">
              <a:spcBef>
                <a:spcPts val="310"/>
              </a:spcBef>
            </a:pPr>
            <a:r>
              <a:rPr lang="en-US" sz="1000" b="1" spc="-5" dirty="0">
                <a:latin typeface="Calibri"/>
                <a:cs typeface="Calibri"/>
              </a:rPr>
              <a:t>6a.</a:t>
            </a:r>
            <a:r>
              <a:rPr sz="1000" b="1" spc="-5" dirty="0">
                <a:latin typeface="Calibri"/>
                <a:cs typeface="Calibri"/>
              </a:rPr>
              <a:t>.</a:t>
            </a:r>
            <a:r>
              <a:rPr sz="1000" b="1" dirty="0">
                <a:latin typeface="Calibri"/>
                <a:cs typeface="Calibri"/>
              </a:rPr>
              <a:t> </a:t>
            </a:r>
            <a:r>
              <a:rPr lang="en-US" sz="1000" b="1" dirty="0">
                <a:latin typeface="Calibri"/>
                <a:cs typeface="Calibri"/>
              </a:rPr>
              <a:t> Implement and Monitor professional learning collaborative planning to review instructional framework</a:t>
            </a:r>
            <a:endParaRPr sz="1000" dirty="0">
              <a:latin typeface="Calibri"/>
              <a:cs typeface="Calibri"/>
            </a:endParaRPr>
          </a:p>
          <a:p>
            <a:pPr marL="92710">
              <a:spcBef>
                <a:spcPts val="605"/>
              </a:spcBef>
            </a:pPr>
            <a:r>
              <a:rPr lang="en-US" sz="1000" b="1" spc="-5" dirty="0">
                <a:latin typeface="Calibri"/>
                <a:cs typeface="Calibri"/>
              </a:rPr>
              <a:t>6b. Continue to build instructional teams to support the teachers and students </a:t>
            </a:r>
          </a:p>
          <a:p>
            <a:pPr marL="92710">
              <a:spcBef>
                <a:spcPts val="605"/>
              </a:spcBef>
            </a:pPr>
            <a:r>
              <a:rPr lang="en-US" sz="1000" b="1" spc="-5" dirty="0">
                <a:latin typeface="Calibri"/>
                <a:cs typeface="Calibri"/>
              </a:rPr>
              <a:t>7a .Integrate SEL Awareness and moment to build positive work environment </a:t>
            </a:r>
          </a:p>
        </p:txBody>
      </p:sp>
      <p:sp>
        <p:nvSpPr>
          <p:cNvPr id="44" name="object 3">
            <a:extLst>
              <a:ext uri="{FF2B5EF4-FFF2-40B4-BE49-F238E27FC236}">
                <a16:creationId xmlns:a16="http://schemas.microsoft.com/office/drawing/2014/main" id="{2A6A28E1-4E0F-A689-51BB-CE77DF2D2B9A}"/>
              </a:ext>
            </a:extLst>
          </p:cNvPr>
          <p:cNvSpPr txBox="1"/>
          <p:nvPr/>
        </p:nvSpPr>
        <p:spPr>
          <a:xfrm>
            <a:off x="6229934" y="5032690"/>
            <a:ext cx="5931294" cy="1501693"/>
          </a:xfrm>
          <a:prstGeom prst="rect">
            <a:avLst/>
          </a:prstGeom>
          <a:solidFill>
            <a:schemeClr val="accent3">
              <a:lumMod val="75000"/>
            </a:schemeClr>
          </a:solidFill>
        </p:spPr>
        <p:txBody>
          <a:bodyPr vert="horz" wrap="square" lIns="0" tIns="39370" rIns="0" bIns="0" rtlCol="0">
            <a:spAutoFit/>
          </a:bodyPr>
          <a:lstStyle/>
          <a:p>
            <a:pPr marL="92710">
              <a:spcBef>
                <a:spcPts val="310"/>
              </a:spcBef>
            </a:pPr>
            <a:r>
              <a:rPr lang="en-US" sz="1000" b="1" spc="-5" dirty="0">
                <a:latin typeface="Calibri"/>
                <a:cs typeface="Calibri"/>
              </a:rPr>
              <a:t>8a.</a:t>
            </a:r>
            <a:r>
              <a:rPr sz="1000" b="1" spc="-5" dirty="0">
                <a:latin typeface="Calibri"/>
                <a:cs typeface="Calibri"/>
              </a:rPr>
              <a:t>.</a:t>
            </a:r>
            <a:r>
              <a:rPr sz="1000" b="1" dirty="0">
                <a:latin typeface="Calibri"/>
                <a:cs typeface="Calibri"/>
              </a:rPr>
              <a:t> </a:t>
            </a:r>
            <a:r>
              <a:rPr lang="en-US" sz="1000" b="1" dirty="0">
                <a:latin typeface="Calibri"/>
                <a:cs typeface="Calibri"/>
              </a:rPr>
              <a:t> Implement Wellness Days and celebrate teachers and staff for attendance, data, personal accomplishments </a:t>
            </a:r>
          </a:p>
          <a:p>
            <a:pPr marL="92710">
              <a:spcBef>
                <a:spcPts val="310"/>
              </a:spcBef>
            </a:pPr>
            <a:r>
              <a:rPr lang="en-US" sz="1000" b="1" dirty="0">
                <a:latin typeface="Calibri"/>
                <a:cs typeface="Calibri"/>
              </a:rPr>
              <a:t>9a. Increase math manipulatives, literacy manipulatives, and reading centers  </a:t>
            </a:r>
          </a:p>
          <a:p>
            <a:pPr marL="92710">
              <a:spcBef>
                <a:spcPts val="310"/>
              </a:spcBef>
            </a:pPr>
            <a:r>
              <a:rPr lang="en-US" sz="1000" b="1" dirty="0">
                <a:latin typeface="Calibri"/>
                <a:cs typeface="Calibri"/>
              </a:rPr>
              <a:t>10a Encourage Endorsements in Reading, math, technology to increase professional knowledge.</a:t>
            </a:r>
          </a:p>
          <a:p>
            <a:pPr marL="92710">
              <a:spcBef>
                <a:spcPts val="310"/>
              </a:spcBef>
            </a:pPr>
            <a:r>
              <a:rPr lang="en-US" sz="1000" i="0" u="none" strike="noStrike" dirty="0">
                <a:solidFill>
                  <a:srgbClr val="000000"/>
                </a:solidFill>
                <a:effectLst/>
                <a:latin typeface="Arial" panose="020B0604020202020204" pitchFamily="34" charset="0"/>
              </a:rPr>
              <a:t>11a. Build and sustain parent engagement, community partnerships, and student voice</a:t>
            </a:r>
          </a:p>
          <a:p>
            <a:pPr marL="92710">
              <a:spcBef>
                <a:spcPts val="310"/>
              </a:spcBef>
            </a:pPr>
            <a:endParaRPr lang="en-US" sz="1000" dirty="0">
              <a:solidFill>
                <a:srgbClr val="000000"/>
              </a:solidFill>
              <a:latin typeface="Arial" panose="020B0604020202020204" pitchFamily="34" charset="0"/>
              <a:cs typeface="Calibri"/>
            </a:endParaRPr>
          </a:p>
          <a:p>
            <a:pPr marL="92710">
              <a:spcBef>
                <a:spcPts val="310"/>
              </a:spcBef>
            </a:pPr>
            <a:endParaRPr lang="en-US" sz="1000" dirty="0">
              <a:latin typeface="Calibri"/>
              <a:cs typeface="Calibri"/>
            </a:endParaRPr>
          </a:p>
          <a:p>
            <a:pPr marL="92710">
              <a:spcBef>
                <a:spcPts val="310"/>
              </a:spcBef>
            </a:pPr>
            <a:endParaRPr sz="1000" dirty="0">
              <a:latin typeface="Calibri"/>
              <a:cs typeface="Calibri"/>
            </a:endParaRPr>
          </a:p>
        </p:txBody>
      </p:sp>
      <p:sp>
        <p:nvSpPr>
          <p:cNvPr id="6" name="TextBox 5">
            <a:extLst>
              <a:ext uri="{FF2B5EF4-FFF2-40B4-BE49-F238E27FC236}">
                <a16:creationId xmlns:a16="http://schemas.microsoft.com/office/drawing/2014/main" id="{284B881F-A4C6-3F20-6C33-EF416658D98F}"/>
              </a:ext>
            </a:extLst>
          </p:cNvPr>
          <p:cNvSpPr txBox="1"/>
          <p:nvPr/>
        </p:nvSpPr>
        <p:spPr>
          <a:xfrm>
            <a:off x="6249072" y="2048530"/>
            <a:ext cx="5893018" cy="1415772"/>
          </a:xfrm>
          <a:prstGeom prst="rect">
            <a:avLst/>
          </a:prstGeom>
          <a:solidFill>
            <a:schemeClr val="bg1">
              <a:lumMod val="75000"/>
            </a:schemeClr>
          </a:solidFill>
        </p:spPr>
        <p:txBody>
          <a:bodyPr wrap="square" rtlCol="0">
            <a:spAutoFit/>
          </a:bodyPr>
          <a:lstStyle/>
          <a:p>
            <a:pPr marL="92710">
              <a:spcBef>
                <a:spcPts val="310"/>
              </a:spcBef>
            </a:pPr>
            <a:r>
              <a:rPr lang="en-US" sz="800" b="1" spc="-5" dirty="0">
                <a:latin typeface="Calibri"/>
                <a:cs typeface="Calibri"/>
              </a:rPr>
              <a:t>1</a:t>
            </a:r>
            <a:r>
              <a:rPr lang="en-US" sz="800" b="1" spc="-10" dirty="0">
                <a:latin typeface="Calibri"/>
                <a:cs typeface="Calibri"/>
              </a:rPr>
              <a:t>A</a:t>
            </a:r>
            <a:r>
              <a:rPr lang="en-US" sz="800" b="1" spc="-5" dirty="0">
                <a:latin typeface="Calibri"/>
                <a:cs typeface="Calibri"/>
              </a:rPr>
              <a:t>.</a:t>
            </a:r>
            <a:r>
              <a:rPr lang="en-US" sz="800" b="1" dirty="0">
                <a:latin typeface="Calibri"/>
                <a:cs typeface="Calibri"/>
              </a:rPr>
              <a:t>  Align the school schedule to create collaborative planning session for each teacher</a:t>
            </a:r>
            <a:endParaRPr lang="en-US" sz="800" dirty="0">
              <a:latin typeface="Calibri"/>
              <a:cs typeface="Calibri"/>
            </a:endParaRPr>
          </a:p>
          <a:p>
            <a:pPr marL="92710">
              <a:spcBef>
                <a:spcPts val="605"/>
              </a:spcBef>
            </a:pPr>
            <a:r>
              <a:rPr lang="en-US" sz="800" b="1" spc="-5" dirty="0">
                <a:latin typeface="Calibri"/>
                <a:cs typeface="Calibri"/>
              </a:rPr>
              <a:t>1B. Aligned the instructional framework to maximize instructional  time in the classroom.</a:t>
            </a:r>
          </a:p>
          <a:p>
            <a:pPr marL="92710">
              <a:spcBef>
                <a:spcPts val="605"/>
              </a:spcBef>
            </a:pPr>
            <a:r>
              <a:rPr lang="en-US" sz="800" b="1" spc="-5" dirty="0">
                <a:latin typeface="Calibri"/>
                <a:cs typeface="Calibri"/>
              </a:rPr>
              <a:t>1c.Integrate reading strategies and fluency facts into all exploratory courses</a:t>
            </a:r>
          </a:p>
          <a:p>
            <a:pPr marL="92710" marR="0" lvl="0" indent="0" algn="l" defTabSz="457200" rtl="0" eaLnBrk="1" fontAlgn="auto" latinLnBrk="0" hangingPunct="1">
              <a:lnSpc>
                <a:spcPct val="100000"/>
              </a:lnSpc>
              <a:spcBef>
                <a:spcPts val="605"/>
              </a:spcBef>
              <a:spcAft>
                <a:spcPts val="0"/>
              </a:spcAft>
              <a:buClrTx/>
              <a:buSzTx/>
              <a:buFontTx/>
              <a:buNone/>
              <a:tabLst/>
              <a:defRPr/>
            </a:pPr>
            <a:r>
              <a:rPr kumimoji="0" lang="en-US" sz="800" b="1" i="0" u="none" strike="noStrike" kern="1200" cap="none" spc="-5" normalizeH="0" baseline="0" noProof="0" dirty="0">
                <a:ln>
                  <a:noFill/>
                </a:ln>
                <a:solidFill>
                  <a:prstClr val="black"/>
                </a:solidFill>
                <a:effectLst/>
                <a:uLnTx/>
                <a:uFillTx/>
                <a:latin typeface="Calibri"/>
                <a:ea typeface="+mn-ea"/>
                <a:cs typeface="Calibri"/>
              </a:rPr>
              <a:t>2a. Ensure all classroom are print –rich with Literacy Centers that focus on various reading skills</a:t>
            </a:r>
          </a:p>
          <a:p>
            <a:pPr marL="92710" marR="0" lvl="0" indent="0" algn="l" defTabSz="457200" rtl="0" eaLnBrk="1" fontAlgn="auto" latinLnBrk="0" hangingPunct="1">
              <a:lnSpc>
                <a:spcPct val="100000"/>
              </a:lnSpc>
              <a:spcBef>
                <a:spcPts val="605"/>
              </a:spcBef>
              <a:spcAft>
                <a:spcPts val="0"/>
              </a:spcAft>
              <a:buClrTx/>
              <a:buSzTx/>
              <a:buFontTx/>
              <a:buNone/>
              <a:tabLst/>
              <a:defRPr/>
            </a:pPr>
            <a:r>
              <a:rPr kumimoji="0" lang="en-US" sz="800" b="1" i="0" u="none" strike="noStrike" kern="1200" cap="none" spc="-5" normalizeH="0" baseline="0" noProof="0" dirty="0">
                <a:ln>
                  <a:noFill/>
                </a:ln>
                <a:solidFill>
                  <a:prstClr val="black"/>
                </a:solidFill>
                <a:effectLst/>
                <a:uLnTx/>
                <a:uFillTx/>
                <a:latin typeface="Calibri"/>
                <a:ea typeface="+mn-ea"/>
                <a:cs typeface="Calibri"/>
              </a:rPr>
              <a:t>2b.. Ensure all classroom are using visual supports and engaging texts to increase literacy </a:t>
            </a:r>
          </a:p>
          <a:p>
            <a:pPr marL="92710">
              <a:spcBef>
                <a:spcPts val="605"/>
              </a:spcBef>
            </a:pPr>
            <a:r>
              <a:rPr lang="en-US" sz="800" b="1" spc="-5" dirty="0">
                <a:latin typeface="Calibri"/>
                <a:cs typeface="Calibri"/>
              </a:rPr>
              <a:t>3a 1Emphasize problem-solving strategies and encourage students to explain their reasoning </a:t>
            </a:r>
          </a:p>
          <a:p>
            <a:pPr marL="92710">
              <a:spcBef>
                <a:spcPts val="605"/>
              </a:spcBef>
            </a:pPr>
            <a:r>
              <a:rPr lang="en-US" sz="800" b="1" spc="-5" dirty="0">
                <a:latin typeface="Calibri"/>
                <a:cs typeface="Calibri"/>
              </a:rPr>
              <a:t>3b.  Ensure Math Centers allows students to practice a variety of difference skills at their own pace</a:t>
            </a:r>
            <a:endParaRPr kumimoji="0" lang="en-US" sz="800" b="1" i="0" u="none" strike="noStrike" kern="1200" cap="none" spc="-5" normalizeH="0" baseline="0" noProof="0" dirty="0">
              <a:ln>
                <a:noFill/>
              </a:ln>
              <a:solidFill>
                <a:prstClr val="black"/>
              </a:solidFill>
              <a:effectLst/>
              <a:uLnTx/>
              <a:uFillTx/>
              <a:latin typeface="Calibri"/>
              <a:ea typeface="+mn-ea"/>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ABBA-2E6D-E7DD-AC67-58D1FCB3F346}"/>
              </a:ext>
            </a:extLst>
          </p:cNvPr>
          <p:cNvSpPr>
            <a:spLocks noGrp="1"/>
          </p:cNvSpPr>
          <p:nvPr>
            <p:ph type="title"/>
          </p:nvPr>
        </p:nvSpPr>
        <p:spPr>
          <a:xfrm>
            <a:off x="4702610" y="145914"/>
            <a:ext cx="2786780" cy="641013"/>
          </a:xfrm>
        </p:spPr>
        <p:txBody>
          <a:bodyPr/>
          <a:lstStyle/>
          <a:p>
            <a:pPr algn="ctr"/>
            <a:r>
              <a:rPr lang="en-US"/>
              <a:t>Agenda</a:t>
            </a:r>
          </a:p>
        </p:txBody>
      </p:sp>
      <p:sp>
        <p:nvSpPr>
          <p:cNvPr id="5" name="Text Placeholder 4">
            <a:extLst>
              <a:ext uri="{FF2B5EF4-FFF2-40B4-BE49-F238E27FC236}">
                <a16:creationId xmlns:a16="http://schemas.microsoft.com/office/drawing/2014/main" id="{59401105-5841-28D0-D6C0-3E1A46648BFE}"/>
              </a:ext>
            </a:extLst>
          </p:cNvPr>
          <p:cNvSpPr>
            <a:spLocks noGrp="1"/>
          </p:cNvSpPr>
          <p:nvPr>
            <p:ph sz="quarter" idx="14"/>
          </p:nvPr>
        </p:nvSpPr>
        <p:spPr>
          <a:xfrm>
            <a:off x="791306" y="466421"/>
            <a:ext cx="6400800" cy="5665305"/>
          </a:xfrm>
        </p:spPr>
        <p:txBody>
          <a:bodyPr/>
          <a:lstStyle/>
          <a:p>
            <a:pPr>
              <a:lnSpc>
                <a:spcPct val="100000"/>
              </a:lnSpc>
              <a:spcBef>
                <a:spcPts val="0"/>
              </a:spcBef>
            </a:pPr>
            <a:r>
              <a:rPr lang="en-US" sz="1800" b="1" dirty="0">
                <a:solidFill>
                  <a:schemeClr val="tx2"/>
                </a:solidFill>
                <a:latin typeface="Aptos Black" panose="020B0004020202020204" pitchFamily="34" charset="0"/>
              </a:rPr>
              <a:t>Action Items</a:t>
            </a:r>
            <a:r>
              <a:rPr lang="en-US" sz="1600" b="1" dirty="0">
                <a:solidFill>
                  <a:schemeClr val="accent2"/>
                </a:solidFill>
              </a:rPr>
              <a:t> </a:t>
            </a:r>
          </a:p>
          <a:p>
            <a:pPr marL="285750" indent="-285750">
              <a:lnSpc>
                <a:spcPct val="100000"/>
              </a:lnSpc>
              <a:spcBef>
                <a:spcPts val="0"/>
              </a:spcBef>
              <a:buFont typeface="Arial" panose="020B0604020202020204" pitchFamily="34" charset="0"/>
              <a:buChar char="•"/>
            </a:pPr>
            <a:r>
              <a:rPr lang="en-US" sz="1600" dirty="0">
                <a:solidFill>
                  <a:schemeClr val="tx1"/>
                </a:solidFill>
              </a:rPr>
              <a:t>Approval of Agenda </a:t>
            </a:r>
          </a:p>
          <a:p>
            <a:pPr marL="285750" indent="-285750">
              <a:lnSpc>
                <a:spcPct val="100000"/>
              </a:lnSpc>
              <a:spcBef>
                <a:spcPts val="0"/>
              </a:spcBef>
              <a:buFont typeface="Arial" panose="020B0604020202020204" pitchFamily="34" charset="0"/>
              <a:buChar char="•"/>
            </a:pPr>
            <a:r>
              <a:rPr lang="en-US" sz="1600" dirty="0">
                <a:solidFill>
                  <a:schemeClr val="tx1"/>
                </a:solidFill>
              </a:rPr>
              <a:t>Approval of Previous Minutes </a:t>
            </a:r>
          </a:p>
          <a:p>
            <a:pPr marL="285750" indent="-285750">
              <a:lnSpc>
                <a:spcPct val="100000"/>
              </a:lnSpc>
              <a:spcBef>
                <a:spcPts val="0"/>
              </a:spcBef>
              <a:buFont typeface="Arial" panose="020B0604020202020204" pitchFamily="34" charset="0"/>
              <a:buChar char="•"/>
            </a:pPr>
            <a:r>
              <a:rPr lang="en-US" sz="1600" dirty="0">
                <a:solidFill>
                  <a:schemeClr val="tx1"/>
                </a:solidFill>
              </a:rPr>
              <a:t>Strategic Plan Review and Update </a:t>
            </a:r>
            <a:r>
              <a:rPr lang="en-US" sz="1600" i="1" dirty="0">
                <a:solidFill>
                  <a:schemeClr val="accent2"/>
                </a:solidFill>
              </a:rPr>
              <a:t>Previously discussed</a:t>
            </a:r>
          </a:p>
          <a:p>
            <a:pPr marL="285750" indent="-285750">
              <a:lnSpc>
                <a:spcPct val="100000"/>
              </a:lnSpc>
              <a:spcBef>
                <a:spcPts val="0"/>
              </a:spcBef>
              <a:buFont typeface="Arial" panose="020B0604020202020204" pitchFamily="34" charset="0"/>
              <a:buChar char="•"/>
            </a:pPr>
            <a:r>
              <a:rPr lang="en-US" sz="1600" dirty="0">
                <a:solidFill>
                  <a:schemeClr val="tx1"/>
                </a:solidFill>
              </a:rPr>
              <a:t>Rank Strategic Priorities </a:t>
            </a:r>
            <a:r>
              <a:rPr lang="en-US" sz="1600" i="1" dirty="0">
                <a:solidFill>
                  <a:schemeClr val="accent2"/>
                </a:solidFill>
              </a:rPr>
              <a:t>Previously discussed</a:t>
            </a:r>
          </a:p>
          <a:p>
            <a:pPr marL="285750" indent="-285750">
              <a:lnSpc>
                <a:spcPct val="100000"/>
              </a:lnSpc>
              <a:spcBef>
                <a:spcPts val="0"/>
              </a:spcBef>
              <a:buFont typeface="Arial" panose="020B0604020202020204" pitchFamily="34" charset="0"/>
              <a:buChar char="•"/>
            </a:pPr>
            <a:endParaRPr lang="en-US" sz="1600" dirty="0">
              <a:solidFill>
                <a:schemeClr val="tx1"/>
              </a:solidFill>
            </a:endParaRPr>
          </a:p>
          <a:p>
            <a:pPr>
              <a:lnSpc>
                <a:spcPct val="100000"/>
              </a:lnSpc>
              <a:spcBef>
                <a:spcPts val="0"/>
              </a:spcBef>
            </a:pPr>
            <a:r>
              <a:rPr lang="en-US" sz="1800" b="1" dirty="0">
                <a:solidFill>
                  <a:schemeClr val="tx2"/>
                </a:solidFill>
                <a:latin typeface="Aptos Black" panose="020B0004020202020204" pitchFamily="34" charset="0"/>
              </a:rPr>
              <a:t>Discussion Items </a:t>
            </a:r>
          </a:p>
          <a:p>
            <a:pPr marL="285750" indent="-285750">
              <a:lnSpc>
                <a:spcPct val="100000"/>
              </a:lnSpc>
              <a:spcBef>
                <a:spcPts val="0"/>
              </a:spcBef>
              <a:buFont typeface="Arial" panose="020B0604020202020204" pitchFamily="34" charset="0"/>
              <a:buChar char="•"/>
            </a:pPr>
            <a:r>
              <a:rPr lang="en-US" sz="1600" dirty="0">
                <a:solidFill>
                  <a:schemeClr val="tx1"/>
                </a:solidFill>
              </a:rPr>
              <a:t>Review Budget Meeting Schedule- Review and update meeting calendar </a:t>
            </a:r>
          </a:p>
          <a:p>
            <a:pPr marL="285750" indent="-285750">
              <a:lnSpc>
                <a:spcPct val="100000"/>
              </a:lnSpc>
              <a:spcBef>
                <a:spcPts val="0"/>
              </a:spcBef>
              <a:buFont typeface="Arial" panose="020B0604020202020204" pitchFamily="34" charset="0"/>
              <a:buChar char="•"/>
            </a:pPr>
            <a:r>
              <a:rPr lang="en-US" sz="1600" dirty="0">
                <a:solidFill>
                  <a:schemeClr val="tx1"/>
                </a:solidFill>
              </a:rPr>
              <a:t>Budget Allocation Presentation</a:t>
            </a:r>
          </a:p>
          <a:p>
            <a:pPr marL="285750" indent="-285750">
              <a:lnSpc>
                <a:spcPct val="100000"/>
              </a:lnSpc>
              <a:spcBef>
                <a:spcPts val="0"/>
              </a:spcBef>
              <a:buFont typeface="Arial" panose="020B0604020202020204" pitchFamily="34" charset="0"/>
              <a:buChar char="•"/>
            </a:pPr>
            <a:endParaRPr lang="en-US" sz="1800" b="1" dirty="0">
              <a:solidFill>
                <a:schemeClr val="accent2"/>
              </a:solidFill>
              <a:latin typeface="Aptos Black" panose="020B0004020202020204" pitchFamily="34" charset="0"/>
            </a:endParaRPr>
          </a:p>
          <a:p>
            <a:pPr>
              <a:lnSpc>
                <a:spcPct val="100000"/>
              </a:lnSpc>
              <a:spcBef>
                <a:spcPts val="0"/>
              </a:spcBef>
            </a:pPr>
            <a:r>
              <a:rPr lang="en-US" sz="1800" b="1" dirty="0">
                <a:solidFill>
                  <a:schemeClr val="tx2"/>
                </a:solidFill>
                <a:latin typeface="Aptos Black" panose="020B0004020202020204" pitchFamily="34" charset="0"/>
              </a:rPr>
              <a:t>Information Items</a:t>
            </a:r>
            <a:r>
              <a:rPr lang="en-US" sz="1800" b="1" dirty="0">
                <a:solidFill>
                  <a:schemeClr val="accent2"/>
                </a:solidFill>
                <a:latin typeface="Aptos Black" panose="020B0004020202020204" pitchFamily="34" charset="0"/>
              </a:rPr>
              <a:t> </a:t>
            </a:r>
          </a:p>
          <a:p>
            <a:pPr marL="285750" indent="-285750">
              <a:lnSpc>
                <a:spcPct val="100000"/>
              </a:lnSpc>
              <a:spcBef>
                <a:spcPts val="0"/>
              </a:spcBef>
              <a:buFont typeface="Arial" panose="020B0604020202020204" pitchFamily="34" charset="0"/>
              <a:buChar char="•"/>
            </a:pPr>
            <a:r>
              <a:rPr lang="en-US" sz="1600" dirty="0">
                <a:solidFill>
                  <a:schemeClr val="tx1"/>
                </a:solidFill>
              </a:rPr>
              <a:t>Principal’s Report</a:t>
            </a:r>
          </a:p>
          <a:p>
            <a:pPr marL="971550" lvl="1" indent="-285750">
              <a:lnSpc>
                <a:spcPct val="100000"/>
              </a:lnSpc>
              <a:spcBef>
                <a:spcPts val="0"/>
              </a:spcBef>
            </a:pPr>
            <a:r>
              <a:rPr lang="en-US" sz="1400" dirty="0">
                <a:solidFill>
                  <a:schemeClr val="tx1"/>
                </a:solidFill>
              </a:rPr>
              <a:t>CCRPI </a:t>
            </a:r>
            <a:r>
              <a:rPr lang="en-US" sz="1400" i="1" dirty="0">
                <a:solidFill>
                  <a:schemeClr val="accent2"/>
                </a:solidFill>
              </a:rPr>
              <a:t> (if not previously presented)</a:t>
            </a:r>
            <a:endParaRPr lang="en-US" sz="1400" dirty="0">
              <a:solidFill>
                <a:schemeClr val="tx1"/>
              </a:solidFill>
            </a:endParaRPr>
          </a:p>
          <a:p>
            <a:pPr marL="971550" lvl="1" indent="-285750">
              <a:lnSpc>
                <a:spcPct val="100000"/>
              </a:lnSpc>
              <a:spcBef>
                <a:spcPts val="0"/>
              </a:spcBef>
            </a:pPr>
            <a:r>
              <a:rPr lang="en-US" sz="1400" dirty="0">
                <a:solidFill>
                  <a:schemeClr val="tx1"/>
                </a:solidFill>
              </a:rPr>
              <a:t>Additional items as needed</a:t>
            </a:r>
          </a:p>
          <a:p>
            <a:pPr marL="285750" indent="-285750">
              <a:lnSpc>
                <a:spcPct val="100000"/>
              </a:lnSpc>
              <a:spcBef>
                <a:spcPts val="0"/>
              </a:spcBef>
              <a:buFont typeface="Arial" panose="020B0604020202020204" pitchFamily="34" charset="0"/>
              <a:buChar char="•"/>
            </a:pPr>
            <a:r>
              <a:rPr lang="en-US" sz="1600" dirty="0">
                <a:solidFill>
                  <a:schemeClr val="tx1"/>
                </a:solidFill>
              </a:rPr>
              <a:t>Committee Reports </a:t>
            </a:r>
            <a:r>
              <a:rPr lang="en-US" sz="1600" i="1" dirty="0">
                <a:solidFill>
                  <a:schemeClr val="accent2"/>
                </a:solidFill>
              </a:rPr>
              <a:t>(if applicable)</a:t>
            </a:r>
            <a:endParaRPr lang="en-US" sz="1600" dirty="0">
              <a:solidFill>
                <a:schemeClr val="tx1"/>
              </a:solidFill>
            </a:endParaRPr>
          </a:p>
          <a:p>
            <a:pPr marL="285750" indent="-285750">
              <a:lnSpc>
                <a:spcPct val="100000"/>
              </a:lnSpc>
              <a:spcBef>
                <a:spcPts val="0"/>
              </a:spcBef>
              <a:buFont typeface="Arial" panose="020B0604020202020204" pitchFamily="34" charset="0"/>
              <a:buChar char="•"/>
            </a:pPr>
            <a:r>
              <a:rPr lang="en-US" sz="1600" dirty="0">
                <a:solidFill>
                  <a:schemeClr val="tx1"/>
                </a:solidFill>
              </a:rPr>
              <a:t>Cluster Advisory Report </a:t>
            </a:r>
            <a:r>
              <a:rPr lang="en-US" sz="1600" i="1" dirty="0">
                <a:solidFill>
                  <a:schemeClr val="accent2"/>
                </a:solidFill>
              </a:rPr>
              <a:t>(if applicable)</a:t>
            </a:r>
            <a:endParaRPr lang="en-US" sz="1600" dirty="0">
              <a:solidFill>
                <a:schemeClr val="tx1"/>
              </a:solidFill>
            </a:endParaRPr>
          </a:p>
          <a:p>
            <a:pPr>
              <a:lnSpc>
                <a:spcPct val="100000"/>
              </a:lnSpc>
              <a:spcBef>
                <a:spcPts val="0"/>
              </a:spcBef>
            </a:pPr>
            <a:endParaRPr lang="en-US" sz="1600" dirty="0">
              <a:solidFill>
                <a:schemeClr val="tx1"/>
              </a:solidFill>
            </a:endParaRPr>
          </a:p>
          <a:p>
            <a:pPr>
              <a:lnSpc>
                <a:spcPct val="100000"/>
              </a:lnSpc>
              <a:spcBef>
                <a:spcPts val="0"/>
              </a:spcBef>
            </a:pPr>
            <a:r>
              <a:rPr lang="en-US" sz="1800" b="1" dirty="0">
                <a:solidFill>
                  <a:schemeClr val="tx2"/>
                </a:solidFill>
                <a:latin typeface="Aptos Black" panose="020B0004020202020204" pitchFamily="34" charset="0"/>
              </a:rPr>
              <a:t>Announcements</a:t>
            </a:r>
          </a:p>
          <a:p>
            <a:pPr>
              <a:lnSpc>
                <a:spcPct val="100000"/>
              </a:lnSpc>
              <a:spcBef>
                <a:spcPts val="0"/>
              </a:spcBef>
            </a:pPr>
            <a:r>
              <a:rPr lang="en-US" sz="1800" b="1" dirty="0">
                <a:solidFill>
                  <a:schemeClr val="tx2"/>
                </a:solidFill>
                <a:latin typeface="Aptos Black" panose="020B0004020202020204" pitchFamily="34" charset="0"/>
              </a:rPr>
              <a:t>Public Comment </a:t>
            </a:r>
            <a:r>
              <a:rPr lang="en-US" sz="1600" i="1" dirty="0">
                <a:solidFill>
                  <a:schemeClr val="accent2"/>
                </a:solidFill>
              </a:rPr>
              <a:t>(if applicable)</a:t>
            </a:r>
          </a:p>
          <a:p>
            <a:pPr>
              <a:lnSpc>
                <a:spcPct val="100000"/>
              </a:lnSpc>
              <a:spcBef>
                <a:spcPts val="0"/>
              </a:spcBef>
            </a:pPr>
            <a:r>
              <a:rPr lang="en-US" sz="1800" b="1" dirty="0">
                <a:solidFill>
                  <a:schemeClr val="tx2"/>
                </a:solidFill>
                <a:latin typeface="Aptos Black" panose="020B0004020202020204" pitchFamily="34" charset="0"/>
              </a:rPr>
              <a:t>Adjournment</a:t>
            </a:r>
          </a:p>
          <a:p>
            <a:pPr>
              <a:lnSpc>
                <a:spcPct val="100000"/>
              </a:lnSpc>
              <a:spcBef>
                <a:spcPts val="0"/>
              </a:spcBef>
            </a:pPr>
            <a:endParaRPr lang="en-US" sz="1600" dirty="0">
              <a:solidFill>
                <a:schemeClr val="tx1"/>
              </a:solidFill>
            </a:endParaRPr>
          </a:p>
        </p:txBody>
      </p:sp>
      <p:sp>
        <p:nvSpPr>
          <p:cNvPr id="4" name="Slide Number Placeholder 3">
            <a:extLst>
              <a:ext uri="{FF2B5EF4-FFF2-40B4-BE49-F238E27FC236}">
                <a16:creationId xmlns:a16="http://schemas.microsoft.com/office/drawing/2014/main" id="{219E4CF7-AC3F-561E-7FF2-4339D339EA09}"/>
              </a:ext>
            </a:extLst>
          </p:cNvPr>
          <p:cNvSpPr>
            <a:spLocks noGrp="1"/>
          </p:cNvSpPr>
          <p:nvPr>
            <p:ph type="sldNum" sz="quarter" idx="4"/>
          </p:nvPr>
        </p:nvSpPr>
        <p:spPr/>
        <p:txBody>
          <a:bodyPr/>
          <a:lstStyle/>
          <a:p>
            <a:fld id="{B5CEABB6-07DC-46E8-9B57-56EC44A396E5}" type="slidenum">
              <a:rPr lang="en-US" smtClean="0"/>
              <a:pPr/>
              <a:t>2</a:t>
            </a:fld>
            <a:endParaRPr lang="en-US"/>
          </a:p>
        </p:txBody>
      </p:sp>
    </p:spTree>
    <p:extLst>
      <p:ext uri="{BB962C8B-B14F-4D97-AF65-F5344CB8AC3E}">
        <p14:creationId xmlns:p14="http://schemas.microsoft.com/office/powerpoint/2010/main" val="429486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48C9-82D6-A889-1780-80BF037913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5EF603-FDB8-6EB8-D0EE-B86D0FCA408C}"/>
              </a:ext>
            </a:extLst>
          </p:cNvPr>
          <p:cNvSpPr>
            <a:spLocks noGrp="1"/>
          </p:cNvSpPr>
          <p:nvPr>
            <p:ph type="title"/>
          </p:nvPr>
        </p:nvSpPr>
        <p:spPr>
          <a:xfrm>
            <a:off x="719538" y="363375"/>
            <a:ext cx="9229531" cy="739868"/>
          </a:xfrm>
        </p:spPr>
        <p:txBody>
          <a:bodyPr/>
          <a:lstStyle/>
          <a:p>
            <a:r>
              <a:rPr lang="en-US" dirty="0"/>
              <a:t>Strategic Plan</a:t>
            </a:r>
          </a:p>
        </p:txBody>
      </p:sp>
      <p:pic>
        <p:nvPicPr>
          <p:cNvPr id="2" name="Picture 1">
            <a:extLst>
              <a:ext uri="{FF2B5EF4-FFF2-40B4-BE49-F238E27FC236}">
                <a16:creationId xmlns:a16="http://schemas.microsoft.com/office/drawing/2014/main" id="{13D5CB70-F560-B9EE-E032-1369043BAA60}"/>
              </a:ext>
            </a:extLst>
          </p:cNvPr>
          <p:cNvPicPr>
            <a:picLocks noChangeAspect="1"/>
          </p:cNvPicPr>
          <p:nvPr/>
        </p:nvPicPr>
        <p:blipFill rotWithShape="1">
          <a:blip r:embed="rId3"/>
          <a:srcRect t="3328"/>
          <a:stretch/>
        </p:blipFill>
        <p:spPr>
          <a:xfrm>
            <a:off x="1621171" y="1340000"/>
            <a:ext cx="8327897" cy="5040922"/>
          </a:xfrm>
          <a:prstGeom prst="rect">
            <a:avLst/>
          </a:prstGeom>
        </p:spPr>
      </p:pic>
      <p:sp>
        <p:nvSpPr>
          <p:cNvPr id="3" name="TextBox 2">
            <a:extLst>
              <a:ext uri="{FF2B5EF4-FFF2-40B4-BE49-F238E27FC236}">
                <a16:creationId xmlns:a16="http://schemas.microsoft.com/office/drawing/2014/main" id="{1421D08F-EBE6-4EEA-B2F7-FDE588F6E5A3}"/>
              </a:ext>
            </a:extLst>
          </p:cNvPr>
          <p:cNvSpPr txBox="1"/>
          <p:nvPr/>
        </p:nvSpPr>
        <p:spPr>
          <a:xfrm rot="20164409">
            <a:off x="2326687" y="3181705"/>
            <a:ext cx="7081885" cy="707886"/>
          </a:xfrm>
          <a:prstGeom prst="rect">
            <a:avLst/>
          </a:prstGeom>
          <a:solidFill>
            <a:schemeClr val="accent1">
              <a:lumMod val="60000"/>
              <a:lumOff val="40000"/>
            </a:schemeClr>
          </a:solidFill>
        </p:spPr>
        <p:txBody>
          <a:bodyPr wrap="square" rtlCol="0">
            <a:spAutoFit/>
          </a:bodyPr>
          <a:lstStyle/>
          <a:p>
            <a:pPr algn="ctr"/>
            <a:r>
              <a:rPr lang="en-US" sz="4000" b="1">
                <a:ln w="12700">
                  <a:solidFill>
                    <a:schemeClr val="tx1">
                      <a:lumMod val="50000"/>
                      <a:lumOff val="50000"/>
                    </a:schemeClr>
                  </a:solidFill>
                  <a:prstDash val="solid"/>
                </a:ln>
                <a:solidFill>
                  <a:srgbClr val="C00000"/>
                </a:solidFill>
                <a:latin typeface="Calibri" panose="020F0502020204030204" pitchFamily="34" charset="0"/>
                <a:cs typeface="Calibri" panose="020F0502020204030204" pitchFamily="34" charset="0"/>
              </a:rPr>
              <a:t>Example</a:t>
            </a:r>
          </a:p>
        </p:txBody>
      </p:sp>
      <p:sp>
        <p:nvSpPr>
          <p:cNvPr id="5" name="Slide Number Placeholder 4">
            <a:extLst>
              <a:ext uri="{FF2B5EF4-FFF2-40B4-BE49-F238E27FC236}">
                <a16:creationId xmlns:a16="http://schemas.microsoft.com/office/drawing/2014/main" id="{3672851F-B8E5-BE83-9571-DF1816FE502A}"/>
              </a:ext>
            </a:extLst>
          </p:cNvPr>
          <p:cNvSpPr>
            <a:spLocks noGrp="1"/>
          </p:cNvSpPr>
          <p:nvPr>
            <p:ph type="sldNum" sz="quarter" idx="11"/>
          </p:nvPr>
        </p:nvSpPr>
        <p:spPr/>
        <p:txBody>
          <a:bodyPr/>
          <a:lstStyle/>
          <a:p>
            <a:fld id="{B5CEABB6-07DC-46E8-9B57-56EC44A396E5}" type="slidenum">
              <a:rPr lang="en-US" smtClean="0"/>
              <a:pPr/>
              <a:t>20</a:t>
            </a:fld>
            <a:endParaRPr lang="en-US"/>
          </a:p>
        </p:txBody>
      </p:sp>
    </p:spTree>
    <p:extLst>
      <p:ext uri="{BB962C8B-B14F-4D97-AF65-F5344CB8AC3E}">
        <p14:creationId xmlns:p14="http://schemas.microsoft.com/office/powerpoint/2010/main" val="205011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514" y="1835830"/>
            <a:ext cx="1620520" cy="391795"/>
          </a:xfrm>
          <a:prstGeom prst="rect">
            <a:avLst/>
          </a:prstGeom>
        </p:spPr>
        <p:txBody>
          <a:bodyPr vert="horz" wrap="square" lIns="0" tIns="12700" rIns="0" bIns="0" rtlCol="0">
            <a:spAutoFit/>
          </a:bodyPr>
          <a:lstStyle/>
          <a:p>
            <a:pPr marL="495934" marR="5080" indent="-483870">
              <a:spcBef>
                <a:spcPts val="100"/>
              </a:spcBef>
            </a:pPr>
            <a:r>
              <a:rPr sz="1200" b="1" i="1" spc="-5" dirty="0">
                <a:solidFill>
                  <a:srgbClr val="151515"/>
                </a:solidFill>
                <a:latin typeface="Calibri"/>
                <a:cs typeface="Calibri"/>
              </a:rPr>
              <a:t>APS </a:t>
            </a:r>
            <a:r>
              <a:rPr sz="1200" b="1" i="1" dirty="0">
                <a:solidFill>
                  <a:srgbClr val="151515"/>
                </a:solidFill>
                <a:latin typeface="Calibri"/>
                <a:cs typeface="Calibri"/>
              </a:rPr>
              <a:t>Strategic </a:t>
            </a:r>
            <a:r>
              <a:rPr sz="1200" b="1" i="1" spc="-5" dirty="0">
                <a:solidFill>
                  <a:srgbClr val="151515"/>
                </a:solidFill>
                <a:latin typeface="Calibri"/>
                <a:cs typeface="Calibri"/>
              </a:rPr>
              <a:t>Priorities </a:t>
            </a:r>
            <a:r>
              <a:rPr sz="1200" b="1" i="1" dirty="0">
                <a:solidFill>
                  <a:srgbClr val="151515"/>
                </a:solidFill>
                <a:latin typeface="Calibri"/>
                <a:cs typeface="Calibri"/>
              </a:rPr>
              <a:t>&amp; </a:t>
            </a:r>
            <a:r>
              <a:rPr sz="1200" b="1" i="1" spc="-260" dirty="0">
                <a:solidFill>
                  <a:srgbClr val="151515"/>
                </a:solidFill>
                <a:latin typeface="Calibri"/>
                <a:cs typeface="Calibri"/>
              </a:rPr>
              <a:t> </a:t>
            </a:r>
            <a:r>
              <a:rPr sz="1200" b="1" i="1" spc="-5" dirty="0">
                <a:solidFill>
                  <a:srgbClr val="151515"/>
                </a:solidFill>
                <a:latin typeface="Calibri"/>
                <a:cs typeface="Calibri"/>
              </a:rPr>
              <a:t>Initiatives</a:t>
            </a:r>
            <a:endParaRPr sz="1200" dirty="0">
              <a:latin typeface="Calibri"/>
              <a:cs typeface="Calibri"/>
            </a:endParaRPr>
          </a:p>
        </p:txBody>
      </p:sp>
      <p:sp>
        <p:nvSpPr>
          <p:cNvPr id="4" name="object 4"/>
          <p:cNvSpPr/>
          <p:nvPr/>
        </p:nvSpPr>
        <p:spPr>
          <a:xfrm>
            <a:off x="6182868" y="5507335"/>
            <a:ext cx="4003675" cy="477520"/>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dirty="0"/>
          </a:p>
        </p:txBody>
      </p:sp>
      <p:sp>
        <p:nvSpPr>
          <p:cNvPr id="7" name="object 7"/>
          <p:cNvSpPr txBox="1"/>
          <p:nvPr/>
        </p:nvSpPr>
        <p:spPr>
          <a:xfrm>
            <a:off x="6182868" y="5716524"/>
            <a:ext cx="4003675" cy="194925"/>
          </a:xfrm>
          <a:prstGeom prst="rect">
            <a:avLst/>
          </a:prstGeom>
          <a:solidFill>
            <a:srgbClr val="FFF1CC"/>
          </a:solidFill>
        </p:spPr>
        <p:txBody>
          <a:bodyPr vert="horz" wrap="square" lIns="0" tIns="40640" rIns="0" bIns="0" rtlCol="0">
            <a:spAutoFit/>
          </a:bodyPr>
          <a:lstStyle/>
          <a:p>
            <a:pPr marL="92710">
              <a:spcBef>
                <a:spcPts val="320"/>
              </a:spcBef>
            </a:pPr>
            <a:r>
              <a:rPr sz="1000" b="1" spc="-5" dirty="0">
                <a:latin typeface="Calibri"/>
                <a:cs typeface="Calibri"/>
              </a:rPr>
              <a:t>TBD:</a:t>
            </a:r>
            <a:r>
              <a:rPr sz="1000" b="1" spc="-35" dirty="0">
                <a:latin typeface="Calibri"/>
                <a:cs typeface="Calibri"/>
              </a:rPr>
              <a:t> </a:t>
            </a:r>
            <a:r>
              <a:rPr sz="1000" spc="-5" dirty="0" err="1">
                <a:latin typeface="Calibri"/>
                <a:cs typeface="Calibri"/>
              </a:rPr>
              <a:t>tbd</a:t>
            </a:r>
            <a:endParaRPr sz="1000" dirty="0">
              <a:latin typeface="Calibri"/>
              <a:cs typeface="Calibri"/>
            </a:endParaRPr>
          </a:p>
        </p:txBody>
      </p:sp>
      <p:sp>
        <p:nvSpPr>
          <p:cNvPr id="8" name="object 8"/>
          <p:cNvSpPr txBox="1"/>
          <p:nvPr/>
        </p:nvSpPr>
        <p:spPr>
          <a:xfrm>
            <a:off x="4317363" y="77760"/>
            <a:ext cx="3557274" cy="228268"/>
          </a:xfrm>
          <a:prstGeom prst="rect">
            <a:avLst/>
          </a:prstGeom>
        </p:spPr>
        <p:txBody>
          <a:bodyPr vert="horz" wrap="square" lIns="0" tIns="12700" rIns="0" bIns="0" rtlCol="0">
            <a:spAutoFit/>
          </a:bodyPr>
          <a:lstStyle/>
          <a:p>
            <a:pPr marL="12700">
              <a:spcBef>
                <a:spcPts val="100"/>
              </a:spcBef>
            </a:pPr>
            <a:r>
              <a:rPr sz="1400" b="1" dirty="0">
                <a:solidFill>
                  <a:srgbClr val="151515"/>
                </a:solidFill>
                <a:latin typeface="Calibri"/>
                <a:cs typeface="Calibri"/>
              </a:rPr>
              <a:t>School</a:t>
            </a:r>
            <a:r>
              <a:rPr sz="1400" b="1" spc="-75" dirty="0">
                <a:solidFill>
                  <a:srgbClr val="151515"/>
                </a:solidFill>
                <a:latin typeface="Calibri"/>
                <a:cs typeface="Calibri"/>
              </a:rPr>
              <a:t> </a:t>
            </a:r>
            <a:r>
              <a:rPr sz="1400" b="1" dirty="0">
                <a:solidFill>
                  <a:srgbClr val="151515"/>
                </a:solidFill>
                <a:latin typeface="Calibri"/>
                <a:cs typeface="Calibri"/>
              </a:rPr>
              <a:t>Name</a:t>
            </a:r>
            <a:r>
              <a:rPr lang="en-US" sz="1400" b="1" dirty="0">
                <a:solidFill>
                  <a:srgbClr val="151515"/>
                </a:solidFill>
                <a:latin typeface="Calibri"/>
                <a:cs typeface="Calibri"/>
              </a:rPr>
              <a:t>: Dunbar Elementary School </a:t>
            </a:r>
            <a:endParaRPr sz="1400" dirty="0">
              <a:latin typeface="Calibri"/>
              <a:cs typeface="Calibri"/>
            </a:endParaRPr>
          </a:p>
        </p:txBody>
      </p:sp>
      <p:sp>
        <p:nvSpPr>
          <p:cNvPr id="9" name="object 9"/>
          <p:cNvSpPr txBox="1"/>
          <p:nvPr/>
        </p:nvSpPr>
        <p:spPr>
          <a:xfrm>
            <a:off x="5555554" y="655369"/>
            <a:ext cx="8756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SMART</a:t>
            </a:r>
            <a:r>
              <a:rPr sz="1200" b="1" i="1" spc="-40" dirty="0">
                <a:solidFill>
                  <a:srgbClr val="151515"/>
                </a:solidFill>
                <a:latin typeface="Calibri"/>
                <a:cs typeface="Calibri"/>
              </a:rPr>
              <a:t> </a:t>
            </a:r>
            <a:r>
              <a:rPr sz="1200" b="1" i="1" spc="-5" dirty="0">
                <a:solidFill>
                  <a:srgbClr val="151515"/>
                </a:solidFill>
                <a:latin typeface="Calibri"/>
                <a:cs typeface="Calibri"/>
              </a:rPr>
              <a:t>Goals</a:t>
            </a:r>
            <a:endParaRPr sz="1200" dirty="0">
              <a:latin typeface="Calibri"/>
              <a:cs typeface="Calibri"/>
            </a:endParaRPr>
          </a:p>
        </p:txBody>
      </p:sp>
      <p:sp>
        <p:nvSpPr>
          <p:cNvPr id="10" name="object 10"/>
          <p:cNvSpPr txBox="1"/>
          <p:nvPr/>
        </p:nvSpPr>
        <p:spPr>
          <a:xfrm>
            <a:off x="8559154" y="1746446"/>
            <a:ext cx="11169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Strategies</a:t>
            </a:r>
            <a:endParaRPr sz="1200" dirty="0">
              <a:latin typeface="Calibri"/>
              <a:cs typeface="Calibri"/>
            </a:endParaRPr>
          </a:p>
        </p:txBody>
      </p:sp>
      <p:sp>
        <p:nvSpPr>
          <p:cNvPr id="11" name="object 11"/>
          <p:cNvSpPr txBox="1"/>
          <p:nvPr/>
        </p:nvSpPr>
        <p:spPr>
          <a:xfrm>
            <a:off x="869363" y="1016884"/>
            <a:ext cx="3145794" cy="738664"/>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of students in grades 3-5 scoring proficient or above in reading by 5% from 22% to 27% and decrease students scoring beginning by 5% from 53% to 48% on MAP.</a:t>
            </a:r>
            <a:endParaRPr sz="1200" dirty="0">
              <a:latin typeface="Calibri"/>
              <a:cs typeface="Calibri"/>
            </a:endParaRPr>
          </a:p>
        </p:txBody>
      </p:sp>
      <p:sp>
        <p:nvSpPr>
          <p:cNvPr id="14" name="object 14"/>
          <p:cNvSpPr txBox="1"/>
          <p:nvPr/>
        </p:nvSpPr>
        <p:spPr>
          <a:xfrm>
            <a:off x="10341992" y="6637732"/>
            <a:ext cx="187325" cy="166071"/>
          </a:xfrm>
          <a:prstGeom prst="rect">
            <a:avLst/>
          </a:prstGeom>
        </p:spPr>
        <p:txBody>
          <a:bodyPr vert="horz" wrap="square" lIns="0" tIns="12065" rIns="0" bIns="0" rtlCol="0">
            <a:spAutoFit/>
          </a:bodyPr>
          <a:lstStyle/>
          <a:p>
            <a:pPr marL="12700">
              <a:spcBef>
                <a:spcPts val="95"/>
              </a:spcBef>
            </a:pPr>
            <a:r>
              <a:rPr sz="1000" spc="-5">
                <a:latin typeface="Verdana"/>
                <a:cs typeface="Verdana"/>
              </a:rPr>
              <a:t>14</a:t>
            </a:r>
            <a:endParaRPr sz="1000">
              <a:latin typeface="Verdana"/>
              <a:cs typeface="Verdana"/>
            </a:endParaRPr>
          </a:p>
        </p:txBody>
      </p:sp>
      <p:sp>
        <p:nvSpPr>
          <p:cNvPr id="16" name="object 16"/>
          <p:cNvSpPr txBox="1"/>
          <p:nvPr/>
        </p:nvSpPr>
        <p:spPr>
          <a:xfrm>
            <a:off x="3190292" y="1859832"/>
            <a:ext cx="1649730"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a:t>
            </a:r>
            <a:r>
              <a:rPr sz="1200" b="1" i="1" dirty="0">
                <a:solidFill>
                  <a:srgbClr val="151515"/>
                </a:solidFill>
                <a:latin typeface="Calibri"/>
                <a:cs typeface="Calibri"/>
              </a:rPr>
              <a:t>Strategic</a:t>
            </a:r>
            <a:r>
              <a:rPr sz="1200" b="1" i="1" spc="-25" dirty="0">
                <a:solidFill>
                  <a:srgbClr val="151515"/>
                </a:solidFill>
                <a:latin typeface="Calibri"/>
                <a:cs typeface="Calibri"/>
              </a:rPr>
              <a:t> </a:t>
            </a:r>
            <a:r>
              <a:rPr sz="1200" b="1" i="1" spc="-5" dirty="0">
                <a:solidFill>
                  <a:srgbClr val="151515"/>
                </a:solidFill>
                <a:latin typeface="Calibri"/>
                <a:cs typeface="Calibri"/>
              </a:rPr>
              <a:t>Priorities</a:t>
            </a:r>
            <a:endParaRPr sz="1200" dirty="0">
              <a:latin typeface="Calibri"/>
              <a:cs typeface="Calibri"/>
            </a:endParaRPr>
          </a:p>
        </p:txBody>
      </p:sp>
      <p:sp>
        <p:nvSpPr>
          <p:cNvPr id="19" name="object 19"/>
          <p:cNvSpPr txBox="1"/>
          <p:nvPr/>
        </p:nvSpPr>
        <p:spPr>
          <a:xfrm>
            <a:off x="729718" y="51608"/>
            <a:ext cx="2840506" cy="936154"/>
          </a:xfrm>
          <a:prstGeom prst="rect">
            <a:avLst/>
          </a:prstGeom>
        </p:spPr>
        <p:txBody>
          <a:bodyPr vert="horz" wrap="square" lIns="0" tIns="12700" rIns="0" bIns="0" rtlCol="0">
            <a:spAutoFit/>
          </a:bodyPr>
          <a:lstStyle/>
          <a:p>
            <a:pPr marL="12700">
              <a:spcBef>
                <a:spcPts val="100"/>
              </a:spcBef>
            </a:pPr>
            <a:r>
              <a:rPr sz="1200" b="1" i="1" spc="-5" dirty="0">
                <a:solidFill>
                  <a:srgbClr val="151515"/>
                </a:solidFill>
                <a:highlight>
                  <a:srgbClr val="FFFF00"/>
                </a:highlight>
                <a:latin typeface="Calibri"/>
                <a:cs typeface="Calibri"/>
              </a:rPr>
              <a:t>M</a:t>
            </a:r>
            <a:r>
              <a:rPr sz="1200" b="1" i="1" dirty="0">
                <a:solidFill>
                  <a:srgbClr val="151515"/>
                </a:solidFill>
                <a:highlight>
                  <a:srgbClr val="FFFF00"/>
                </a:highlight>
                <a:latin typeface="Calibri"/>
                <a:cs typeface="Calibri"/>
              </a:rPr>
              <a:t>i</a:t>
            </a:r>
            <a:r>
              <a:rPr sz="1200" b="1" i="1" spc="-5" dirty="0">
                <a:solidFill>
                  <a:srgbClr val="151515"/>
                </a:solidFill>
                <a:highlight>
                  <a:srgbClr val="FFFF00"/>
                </a:highlight>
                <a:latin typeface="Calibri"/>
                <a:cs typeface="Calibri"/>
              </a:rPr>
              <a:t>ss</a:t>
            </a:r>
            <a:r>
              <a:rPr sz="1200" b="1" i="1" dirty="0">
                <a:solidFill>
                  <a:srgbClr val="151515"/>
                </a:solidFill>
                <a:highlight>
                  <a:srgbClr val="FFFF00"/>
                </a:highlight>
                <a:latin typeface="Calibri"/>
                <a:cs typeface="Calibri"/>
              </a:rPr>
              <a:t>i</a:t>
            </a:r>
            <a:r>
              <a:rPr sz="1200" b="1" i="1" spc="-5" dirty="0">
                <a:solidFill>
                  <a:srgbClr val="151515"/>
                </a:solidFill>
                <a:highlight>
                  <a:srgbClr val="FFFF00"/>
                </a:highlight>
                <a:latin typeface="Calibri"/>
                <a:cs typeface="Calibri"/>
              </a:rPr>
              <a:t>on</a:t>
            </a:r>
            <a:r>
              <a:rPr lang="en-US" sz="1200" b="1" i="1" spc="-5" dirty="0">
                <a:solidFill>
                  <a:srgbClr val="151515"/>
                </a:solidFill>
                <a:latin typeface="Calibri"/>
                <a:cs typeface="Calibri"/>
              </a:rPr>
              <a:t> </a:t>
            </a:r>
            <a:r>
              <a:rPr lang="en-US" sz="1200" b="0" i="0" dirty="0">
                <a:solidFill>
                  <a:srgbClr val="000000"/>
                </a:solidFill>
                <a:effectLst/>
              </a:rPr>
              <a:t>Paul L. Dunbar is a school where excellence is expected, and all students are developed academically, socially, and emotionally in order to become globally competitive. </a:t>
            </a:r>
            <a:endParaRPr sz="1200" dirty="0">
              <a:latin typeface="Calibri"/>
              <a:cs typeface="Calibri"/>
            </a:endParaRPr>
          </a:p>
        </p:txBody>
      </p:sp>
      <p:sp>
        <p:nvSpPr>
          <p:cNvPr id="20" name="object 20"/>
          <p:cNvSpPr txBox="1"/>
          <p:nvPr/>
        </p:nvSpPr>
        <p:spPr>
          <a:xfrm>
            <a:off x="7874637" y="63061"/>
            <a:ext cx="3557274" cy="566822"/>
          </a:xfrm>
          <a:prstGeom prst="rect">
            <a:avLst/>
          </a:prstGeom>
        </p:spPr>
        <p:txBody>
          <a:bodyPr vert="horz" wrap="square" lIns="0" tIns="12700" rIns="0" bIns="0" rtlCol="0">
            <a:spAutoFit/>
          </a:bodyPr>
          <a:lstStyle/>
          <a:p>
            <a:pPr marL="12700">
              <a:spcBef>
                <a:spcPts val="100"/>
              </a:spcBef>
            </a:pPr>
            <a:r>
              <a:rPr lang="en-US" sz="1200" b="0" i="0" dirty="0">
                <a:solidFill>
                  <a:srgbClr val="231F20"/>
                </a:solidFill>
                <a:effectLst/>
                <a:highlight>
                  <a:srgbClr val="FFFF00"/>
                </a:highlight>
              </a:rPr>
              <a:t>Vision</a:t>
            </a:r>
            <a:r>
              <a:rPr lang="en-US" sz="1200" b="0" i="0" dirty="0">
                <a:solidFill>
                  <a:srgbClr val="231F20"/>
                </a:solidFill>
                <a:effectLst/>
              </a:rPr>
              <a:t>: Paul L. Dunbar Elementary is a school that nurtures and develops life-long learners who are problem solvers and internationally minded citizens. </a:t>
            </a:r>
            <a:endParaRPr sz="1200" dirty="0">
              <a:latin typeface="Calibri"/>
              <a:cs typeface="Calibri"/>
            </a:endParaRPr>
          </a:p>
        </p:txBody>
      </p:sp>
      <p:grpSp>
        <p:nvGrpSpPr>
          <p:cNvPr id="21" name="object 21"/>
          <p:cNvGrpSpPr/>
          <p:nvPr/>
        </p:nvGrpSpPr>
        <p:grpSpPr>
          <a:xfrm>
            <a:off x="437214" y="2235429"/>
            <a:ext cx="1889125" cy="989965"/>
            <a:chOff x="28701" y="2377185"/>
            <a:chExt cx="1889125" cy="989965"/>
          </a:xfrm>
        </p:grpSpPr>
        <p:sp>
          <p:nvSpPr>
            <p:cNvPr id="22" name="object 22"/>
            <p:cNvSpPr/>
            <p:nvPr/>
          </p:nvSpPr>
          <p:spPr>
            <a:xfrm>
              <a:off x="54101" y="2402585"/>
              <a:ext cx="1838325" cy="939165"/>
            </a:xfrm>
            <a:custGeom>
              <a:avLst/>
              <a:gdLst/>
              <a:ahLst/>
              <a:cxnLst/>
              <a:rect l="l" t="t" r="r" b="b"/>
              <a:pathLst>
                <a:path w="1838325" h="939164">
                  <a:moveTo>
                    <a:pt x="1837944" y="0"/>
                  </a:moveTo>
                  <a:lnTo>
                    <a:pt x="0" y="0"/>
                  </a:lnTo>
                  <a:lnTo>
                    <a:pt x="0" y="938784"/>
                  </a:lnTo>
                  <a:lnTo>
                    <a:pt x="1837944" y="938784"/>
                  </a:lnTo>
                  <a:lnTo>
                    <a:pt x="1837944" y="0"/>
                  </a:lnTo>
                  <a:close/>
                </a:path>
              </a:pathLst>
            </a:custGeom>
            <a:solidFill>
              <a:srgbClr val="6A6A6A"/>
            </a:solidFill>
          </p:spPr>
          <p:txBody>
            <a:bodyPr wrap="square" lIns="0" tIns="0" rIns="0" bIns="0" rtlCol="0"/>
            <a:lstStyle/>
            <a:p>
              <a:endParaRPr/>
            </a:p>
          </p:txBody>
        </p:sp>
        <p:sp>
          <p:nvSpPr>
            <p:cNvPr id="23" name="object 23"/>
            <p:cNvSpPr/>
            <p:nvPr/>
          </p:nvSpPr>
          <p:spPr>
            <a:xfrm>
              <a:off x="54101" y="2402585"/>
              <a:ext cx="1838325" cy="939165"/>
            </a:xfrm>
            <a:custGeom>
              <a:avLst/>
              <a:gdLst/>
              <a:ahLst/>
              <a:cxnLst/>
              <a:rect l="l" t="t" r="r" b="b"/>
              <a:pathLst>
                <a:path w="1838325" h="939164">
                  <a:moveTo>
                    <a:pt x="0" y="938784"/>
                  </a:moveTo>
                  <a:lnTo>
                    <a:pt x="1837944" y="938784"/>
                  </a:lnTo>
                  <a:lnTo>
                    <a:pt x="1837944" y="0"/>
                  </a:lnTo>
                  <a:lnTo>
                    <a:pt x="0" y="0"/>
                  </a:lnTo>
                  <a:lnTo>
                    <a:pt x="0" y="938784"/>
                  </a:lnTo>
                  <a:close/>
                </a:path>
              </a:pathLst>
            </a:custGeom>
            <a:ln w="50800">
              <a:solidFill>
                <a:srgbClr val="FFFFFF"/>
              </a:solidFill>
            </a:ln>
          </p:spPr>
          <p:txBody>
            <a:bodyPr wrap="square" lIns="0" tIns="0" rIns="0" bIns="0" rtlCol="0"/>
            <a:lstStyle/>
            <a:p>
              <a:endParaRPr/>
            </a:p>
          </p:txBody>
        </p:sp>
      </p:grpSp>
      <p:sp>
        <p:nvSpPr>
          <p:cNvPr id="24" name="object 24"/>
          <p:cNvSpPr txBox="1"/>
          <p:nvPr/>
        </p:nvSpPr>
        <p:spPr>
          <a:xfrm>
            <a:off x="869363" y="2324508"/>
            <a:ext cx="1172210" cy="774065"/>
          </a:xfrm>
          <a:prstGeom prst="rect">
            <a:avLst/>
          </a:prstGeom>
        </p:spPr>
        <p:txBody>
          <a:bodyPr vert="horz" wrap="square" lIns="0" tIns="13335" rIns="0" bIns="0" rtlCol="0">
            <a:spAutoFit/>
          </a:bodyPr>
          <a:lstStyle/>
          <a:p>
            <a:pPr marL="17145" marR="10795" algn="ctr">
              <a:spcBef>
                <a:spcPts val="105"/>
              </a:spcBef>
            </a:pPr>
            <a:r>
              <a:rPr sz="1100" b="1" dirty="0">
                <a:solidFill>
                  <a:srgbClr val="FFFFFF"/>
                </a:solidFill>
                <a:latin typeface="Calibri"/>
                <a:cs typeface="Calibri"/>
              </a:rPr>
              <a:t>F</a:t>
            </a:r>
            <a:r>
              <a:rPr sz="1100" b="1" spc="-10" dirty="0">
                <a:solidFill>
                  <a:srgbClr val="FFFFFF"/>
                </a:solidFill>
                <a:latin typeface="Calibri"/>
                <a:cs typeface="Calibri"/>
              </a:rPr>
              <a:t>o</a:t>
            </a:r>
            <a:r>
              <a:rPr sz="1100" b="1" dirty="0">
                <a:solidFill>
                  <a:srgbClr val="FFFFFF"/>
                </a:solidFill>
                <a:latin typeface="Calibri"/>
                <a:cs typeface="Calibri"/>
              </a:rPr>
              <a:t>ster</a:t>
            </a:r>
            <a:r>
              <a:rPr sz="1100" b="1" spc="5" dirty="0">
                <a:solidFill>
                  <a:srgbClr val="FFFFFF"/>
                </a:solidFill>
                <a:latin typeface="Calibri"/>
                <a:cs typeface="Calibri"/>
              </a:rPr>
              <a:t>i</a:t>
            </a:r>
            <a:r>
              <a:rPr sz="1100" b="1" spc="-5" dirty="0">
                <a:solidFill>
                  <a:srgbClr val="FFFFFF"/>
                </a:solidFill>
                <a:latin typeface="Calibri"/>
                <a:cs typeface="Calibri"/>
              </a:rPr>
              <a:t>n</a:t>
            </a:r>
            <a:r>
              <a:rPr sz="1100" b="1" dirty="0">
                <a:solidFill>
                  <a:srgbClr val="FFFFFF"/>
                </a:solidFill>
                <a:latin typeface="Calibri"/>
                <a:cs typeface="Calibri"/>
              </a:rPr>
              <a:t>g</a:t>
            </a:r>
            <a:r>
              <a:rPr sz="1100" b="1" spc="-20" dirty="0">
                <a:solidFill>
                  <a:srgbClr val="FFFFFF"/>
                </a:solidFill>
                <a:latin typeface="Calibri"/>
                <a:cs typeface="Calibri"/>
              </a:rPr>
              <a:t> </a:t>
            </a:r>
            <a:r>
              <a:rPr sz="1100" b="1" dirty="0">
                <a:solidFill>
                  <a:srgbClr val="FFFFFF"/>
                </a:solidFill>
                <a:latin typeface="Calibri"/>
                <a:cs typeface="Calibri"/>
              </a:rPr>
              <a:t>A</a:t>
            </a:r>
            <a:r>
              <a:rPr sz="1100" b="1" spc="5" dirty="0">
                <a:solidFill>
                  <a:srgbClr val="FFFFFF"/>
                </a:solidFill>
                <a:latin typeface="Calibri"/>
                <a:cs typeface="Calibri"/>
              </a:rPr>
              <a:t>c</a:t>
            </a:r>
            <a:r>
              <a:rPr sz="1100" b="1" spc="-10" dirty="0">
                <a:solidFill>
                  <a:srgbClr val="FFFFFF"/>
                </a:solidFill>
                <a:latin typeface="Calibri"/>
                <a:cs typeface="Calibri"/>
              </a:rPr>
              <a:t>a</a:t>
            </a:r>
            <a:r>
              <a:rPr sz="1100" b="1" spc="-5" dirty="0">
                <a:solidFill>
                  <a:srgbClr val="FFFFFF"/>
                </a:solidFill>
                <a:latin typeface="Calibri"/>
                <a:cs typeface="Calibri"/>
              </a:rPr>
              <a:t>dem</a:t>
            </a:r>
            <a:r>
              <a:rPr sz="1100" b="1" spc="5" dirty="0">
                <a:solidFill>
                  <a:srgbClr val="FFFFFF"/>
                </a:solidFill>
                <a:latin typeface="Calibri"/>
                <a:cs typeface="Calibri"/>
              </a:rPr>
              <a:t>i</a:t>
            </a:r>
            <a:r>
              <a:rPr sz="1100" b="1" dirty="0">
                <a:solidFill>
                  <a:srgbClr val="FFFFFF"/>
                </a:solidFill>
                <a:latin typeface="Calibri"/>
                <a:cs typeface="Calibri"/>
              </a:rPr>
              <a:t>c  Excellence </a:t>
            </a:r>
            <a:r>
              <a:rPr sz="1100" b="1" spc="-5" dirty="0">
                <a:solidFill>
                  <a:srgbClr val="FFFFFF"/>
                </a:solidFill>
                <a:latin typeface="Calibri"/>
                <a:cs typeface="Calibri"/>
              </a:rPr>
              <a:t>for </a:t>
            </a:r>
            <a:r>
              <a:rPr sz="1100" b="1" dirty="0">
                <a:solidFill>
                  <a:srgbClr val="FFFFFF"/>
                </a:solidFill>
                <a:latin typeface="Calibri"/>
                <a:cs typeface="Calibri"/>
              </a:rPr>
              <a:t>All </a:t>
            </a:r>
            <a:r>
              <a:rPr sz="1100" b="1" spc="5" dirty="0">
                <a:solidFill>
                  <a:srgbClr val="FFFFFF"/>
                </a:solidFill>
                <a:latin typeface="Calibri"/>
                <a:cs typeface="Calibri"/>
              </a:rPr>
              <a:t> </a:t>
            </a:r>
            <a:r>
              <a:rPr sz="900" spc="-5" dirty="0">
                <a:solidFill>
                  <a:srgbClr val="FFFFFF"/>
                </a:solidFill>
                <a:latin typeface="Calibri"/>
                <a:cs typeface="Calibri"/>
              </a:rPr>
              <a:t>Data</a:t>
            </a:r>
            <a:endParaRPr sz="900" dirty="0">
              <a:latin typeface="Calibri"/>
              <a:cs typeface="Calibri"/>
            </a:endParaRPr>
          </a:p>
          <a:p>
            <a:pPr marL="12700" marR="5080" algn="ctr">
              <a:spcBef>
                <a:spcPts val="5"/>
              </a:spcBef>
            </a:pPr>
            <a:r>
              <a:rPr sz="900" spc="-5" dirty="0">
                <a:solidFill>
                  <a:srgbClr val="FFFFFF"/>
                </a:solidFill>
                <a:latin typeface="Calibri"/>
                <a:cs typeface="Calibri"/>
              </a:rPr>
              <a:t>Curriculum </a:t>
            </a:r>
            <a:r>
              <a:rPr sz="900" dirty="0">
                <a:solidFill>
                  <a:srgbClr val="FFFFFF"/>
                </a:solidFill>
                <a:latin typeface="Calibri"/>
                <a:cs typeface="Calibri"/>
              </a:rPr>
              <a:t>&amp; </a:t>
            </a:r>
            <a:r>
              <a:rPr sz="900" spc="-5" dirty="0">
                <a:solidFill>
                  <a:srgbClr val="FFFFFF"/>
                </a:solidFill>
                <a:latin typeface="Calibri"/>
                <a:cs typeface="Calibri"/>
              </a:rPr>
              <a:t>Instruction </a:t>
            </a:r>
            <a:r>
              <a:rPr sz="900" spc="-195" dirty="0">
                <a:solidFill>
                  <a:srgbClr val="FFFFFF"/>
                </a:solidFill>
                <a:latin typeface="Calibri"/>
                <a:cs typeface="Calibri"/>
              </a:rPr>
              <a:t> </a:t>
            </a:r>
            <a:r>
              <a:rPr sz="900" spc="-5" dirty="0">
                <a:solidFill>
                  <a:srgbClr val="FFFFFF"/>
                </a:solidFill>
                <a:latin typeface="Calibri"/>
                <a:cs typeface="Calibri"/>
              </a:rPr>
              <a:t>Signature</a:t>
            </a:r>
            <a:r>
              <a:rPr sz="900" spc="5" dirty="0">
                <a:solidFill>
                  <a:srgbClr val="FFFFFF"/>
                </a:solidFill>
                <a:latin typeface="Calibri"/>
                <a:cs typeface="Calibri"/>
              </a:rPr>
              <a:t> </a:t>
            </a:r>
            <a:r>
              <a:rPr sz="900" dirty="0">
                <a:solidFill>
                  <a:srgbClr val="FFFFFF"/>
                </a:solidFill>
                <a:latin typeface="Calibri"/>
                <a:cs typeface="Calibri"/>
              </a:rPr>
              <a:t>Program</a:t>
            </a:r>
            <a:endParaRPr sz="900" dirty="0">
              <a:latin typeface="Calibri"/>
              <a:cs typeface="Calibri"/>
            </a:endParaRPr>
          </a:p>
        </p:txBody>
      </p:sp>
      <p:grpSp>
        <p:nvGrpSpPr>
          <p:cNvPr id="25" name="object 25"/>
          <p:cNvGrpSpPr/>
          <p:nvPr/>
        </p:nvGrpSpPr>
        <p:grpSpPr>
          <a:xfrm>
            <a:off x="475597" y="3296751"/>
            <a:ext cx="1889125" cy="831215"/>
            <a:chOff x="28701" y="3591814"/>
            <a:chExt cx="1889125" cy="831215"/>
          </a:xfrm>
        </p:grpSpPr>
        <p:sp>
          <p:nvSpPr>
            <p:cNvPr id="26" name="object 26"/>
            <p:cNvSpPr/>
            <p:nvPr/>
          </p:nvSpPr>
          <p:spPr>
            <a:xfrm>
              <a:off x="54101" y="3617214"/>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006EA9"/>
            </a:solidFill>
          </p:spPr>
          <p:txBody>
            <a:bodyPr wrap="square" lIns="0" tIns="0" rIns="0" bIns="0" rtlCol="0"/>
            <a:lstStyle/>
            <a:p>
              <a:endParaRPr/>
            </a:p>
          </p:txBody>
        </p:sp>
        <p:sp>
          <p:nvSpPr>
            <p:cNvPr id="27" name="object 27"/>
            <p:cNvSpPr/>
            <p:nvPr/>
          </p:nvSpPr>
          <p:spPr>
            <a:xfrm>
              <a:off x="54101" y="3617214"/>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800">
              <a:solidFill>
                <a:srgbClr val="FFFFFF"/>
              </a:solidFill>
            </a:ln>
          </p:spPr>
          <p:txBody>
            <a:bodyPr wrap="square" lIns="0" tIns="0" rIns="0" bIns="0" rtlCol="0"/>
            <a:lstStyle/>
            <a:p>
              <a:endParaRPr/>
            </a:p>
          </p:txBody>
        </p:sp>
      </p:grpSp>
      <p:sp>
        <p:nvSpPr>
          <p:cNvPr id="28" name="object 28"/>
          <p:cNvSpPr txBox="1"/>
          <p:nvPr/>
        </p:nvSpPr>
        <p:spPr>
          <a:xfrm>
            <a:off x="794750" y="3389895"/>
            <a:ext cx="1321435" cy="667385"/>
          </a:xfrm>
          <a:prstGeom prst="rect">
            <a:avLst/>
          </a:prstGeom>
        </p:spPr>
        <p:txBody>
          <a:bodyPr vert="horz" wrap="square" lIns="0" tIns="12700" rIns="0" bIns="0" rtlCol="0">
            <a:spAutoFit/>
          </a:bodyPr>
          <a:lstStyle/>
          <a:p>
            <a:pPr marL="140335" marR="5080" indent="-128270">
              <a:spcBef>
                <a:spcPts val="100"/>
              </a:spcBef>
            </a:pPr>
            <a:r>
              <a:rPr sz="1200" b="1" dirty="0">
                <a:solidFill>
                  <a:srgbClr val="FFFFFF"/>
                </a:solidFill>
                <a:latin typeface="Calibri"/>
                <a:cs typeface="Calibri"/>
              </a:rPr>
              <a:t>Building</a:t>
            </a:r>
            <a:r>
              <a:rPr sz="1200" b="1" spc="-15" dirty="0">
                <a:solidFill>
                  <a:srgbClr val="FFFFFF"/>
                </a:solidFill>
                <a:latin typeface="Calibri"/>
                <a:cs typeface="Calibri"/>
              </a:rPr>
              <a:t> </a:t>
            </a:r>
            <a:r>
              <a:rPr sz="1200" b="1" dirty="0">
                <a:solidFill>
                  <a:srgbClr val="FFFFFF"/>
                </a:solidFill>
                <a:latin typeface="Calibri"/>
                <a:cs typeface="Calibri"/>
              </a:rPr>
              <a:t>a</a:t>
            </a:r>
            <a:r>
              <a:rPr sz="1200" b="1" spc="-40" dirty="0">
                <a:solidFill>
                  <a:srgbClr val="FFFFFF"/>
                </a:solidFill>
                <a:latin typeface="Calibri"/>
                <a:cs typeface="Calibri"/>
              </a:rPr>
              <a:t> </a:t>
            </a:r>
            <a:r>
              <a:rPr sz="1200" b="1" dirty="0">
                <a:solidFill>
                  <a:srgbClr val="FFFFFF"/>
                </a:solidFill>
                <a:latin typeface="Calibri"/>
                <a:cs typeface="Calibri"/>
              </a:rPr>
              <a:t>Culture</a:t>
            </a:r>
            <a:r>
              <a:rPr sz="1200" b="1" spc="-35" dirty="0">
                <a:solidFill>
                  <a:srgbClr val="FFFFFF"/>
                </a:solidFill>
                <a:latin typeface="Calibri"/>
                <a:cs typeface="Calibri"/>
              </a:rPr>
              <a:t> </a:t>
            </a:r>
            <a:r>
              <a:rPr sz="1200" b="1" dirty="0">
                <a:solidFill>
                  <a:srgbClr val="FFFFFF"/>
                </a:solidFill>
                <a:latin typeface="Calibri"/>
                <a:cs typeface="Calibri"/>
              </a:rPr>
              <a:t>of </a:t>
            </a:r>
            <a:r>
              <a:rPr sz="1200" b="1" spc="-254" dirty="0">
                <a:solidFill>
                  <a:srgbClr val="FFFFFF"/>
                </a:solidFill>
                <a:latin typeface="Calibri"/>
                <a:cs typeface="Calibri"/>
              </a:rPr>
              <a:t> </a:t>
            </a:r>
            <a:r>
              <a:rPr sz="1200" b="1" spc="-5" dirty="0">
                <a:solidFill>
                  <a:srgbClr val="FFFFFF"/>
                </a:solidFill>
                <a:latin typeface="Calibri"/>
                <a:cs typeface="Calibri"/>
              </a:rPr>
              <a:t>Student</a:t>
            </a:r>
            <a:r>
              <a:rPr sz="1200" b="1" spc="-20" dirty="0">
                <a:solidFill>
                  <a:srgbClr val="FFFFFF"/>
                </a:solidFill>
                <a:latin typeface="Calibri"/>
                <a:cs typeface="Calibri"/>
              </a:rPr>
              <a:t> </a:t>
            </a:r>
            <a:r>
              <a:rPr sz="1200" b="1" dirty="0">
                <a:solidFill>
                  <a:srgbClr val="FFFFFF"/>
                </a:solidFill>
                <a:latin typeface="Calibri"/>
                <a:cs typeface="Calibri"/>
              </a:rPr>
              <a:t>Support</a:t>
            </a:r>
            <a:endParaRPr sz="1200" dirty="0">
              <a:latin typeface="Calibri"/>
              <a:cs typeface="Calibri"/>
            </a:endParaRPr>
          </a:p>
          <a:p>
            <a:pPr marL="155575" marR="15875" indent="-128270">
              <a:spcBef>
                <a:spcPts val="10"/>
              </a:spcBef>
            </a:pPr>
            <a:r>
              <a:rPr sz="900" spc="-5" dirty="0">
                <a:solidFill>
                  <a:srgbClr val="FFFFFF"/>
                </a:solidFill>
                <a:latin typeface="Calibri"/>
                <a:cs typeface="Calibri"/>
              </a:rPr>
              <a:t>Whole Child </a:t>
            </a:r>
            <a:r>
              <a:rPr sz="900" dirty="0">
                <a:solidFill>
                  <a:srgbClr val="FFFFFF"/>
                </a:solidFill>
                <a:latin typeface="Calibri"/>
                <a:cs typeface="Calibri"/>
              </a:rPr>
              <a:t>&amp; </a:t>
            </a:r>
            <a:r>
              <a:rPr sz="900" spc="-5" dirty="0">
                <a:solidFill>
                  <a:srgbClr val="FFFFFF"/>
                </a:solidFill>
                <a:latin typeface="Calibri"/>
                <a:cs typeface="Calibri"/>
              </a:rPr>
              <a:t>Intervention </a:t>
            </a:r>
            <a:r>
              <a:rPr sz="900" spc="-190" dirty="0">
                <a:solidFill>
                  <a:srgbClr val="FFFFFF"/>
                </a:solidFill>
                <a:latin typeface="Calibri"/>
                <a:cs typeface="Calibri"/>
              </a:rPr>
              <a:t> </a:t>
            </a:r>
            <a:r>
              <a:rPr sz="900" spc="-5" dirty="0">
                <a:solidFill>
                  <a:srgbClr val="FFFFFF"/>
                </a:solidFill>
                <a:latin typeface="Calibri"/>
                <a:cs typeface="Calibri"/>
              </a:rPr>
              <a:t>Personalized Learning</a:t>
            </a:r>
            <a:endParaRPr sz="900" dirty="0">
              <a:latin typeface="Calibri"/>
              <a:cs typeface="Calibri"/>
            </a:endParaRPr>
          </a:p>
        </p:txBody>
      </p:sp>
      <p:grpSp>
        <p:nvGrpSpPr>
          <p:cNvPr id="29" name="object 29"/>
          <p:cNvGrpSpPr/>
          <p:nvPr/>
        </p:nvGrpSpPr>
        <p:grpSpPr>
          <a:xfrm>
            <a:off x="483757" y="4212428"/>
            <a:ext cx="1889125" cy="831215"/>
            <a:chOff x="28701" y="4618990"/>
            <a:chExt cx="1889125" cy="831215"/>
          </a:xfrm>
        </p:grpSpPr>
        <p:sp>
          <p:nvSpPr>
            <p:cNvPr id="30" name="object 30"/>
            <p:cNvSpPr/>
            <p:nvPr/>
          </p:nvSpPr>
          <p:spPr>
            <a:xfrm>
              <a:off x="54101" y="4644390"/>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DF6A35"/>
            </a:solidFill>
          </p:spPr>
          <p:txBody>
            <a:bodyPr wrap="square" lIns="0" tIns="0" rIns="0" bIns="0" rtlCol="0"/>
            <a:lstStyle/>
            <a:p>
              <a:endParaRPr/>
            </a:p>
          </p:txBody>
        </p:sp>
        <p:sp>
          <p:nvSpPr>
            <p:cNvPr id="31" name="object 31"/>
            <p:cNvSpPr/>
            <p:nvPr/>
          </p:nvSpPr>
          <p:spPr>
            <a:xfrm>
              <a:off x="54101" y="4644390"/>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799">
              <a:solidFill>
                <a:srgbClr val="FFFFFF"/>
              </a:solidFill>
            </a:ln>
          </p:spPr>
          <p:txBody>
            <a:bodyPr wrap="square" lIns="0" tIns="0" rIns="0" bIns="0" rtlCol="0"/>
            <a:lstStyle/>
            <a:p>
              <a:endParaRPr/>
            </a:p>
          </p:txBody>
        </p:sp>
      </p:grpSp>
      <p:sp>
        <p:nvSpPr>
          <p:cNvPr id="32" name="object 32"/>
          <p:cNvSpPr txBox="1"/>
          <p:nvPr/>
        </p:nvSpPr>
        <p:spPr>
          <a:xfrm>
            <a:off x="636317" y="4272208"/>
            <a:ext cx="1638300" cy="667385"/>
          </a:xfrm>
          <a:prstGeom prst="rect">
            <a:avLst/>
          </a:prstGeom>
        </p:spPr>
        <p:txBody>
          <a:bodyPr vert="horz" wrap="square" lIns="0" tIns="12700" rIns="0" bIns="0" rtlCol="0">
            <a:spAutoFit/>
          </a:bodyPr>
          <a:lstStyle/>
          <a:p>
            <a:pPr marL="337185" marR="5080" indent="-325120">
              <a:spcBef>
                <a:spcPts val="100"/>
              </a:spcBef>
            </a:pPr>
            <a:r>
              <a:rPr sz="1200" b="1" dirty="0">
                <a:solidFill>
                  <a:srgbClr val="FFFFFF"/>
                </a:solidFill>
                <a:latin typeface="Calibri"/>
                <a:cs typeface="Calibri"/>
              </a:rPr>
              <a:t>Equipping &amp; </a:t>
            </a:r>
            <a:r>
              <a:rPr sz="1200" b="1" spc="-5" dirty="0">
                <a:solidFill>
                  <a:srgbClr val="FFFFFF"/>
                </a:solidFill>
                <a:latin typeface="Calibri"/>
                <a:cs typeface="Calibri"/>
              </a:rPr>
              <a:t>Empowering </a:t>
            </a:r>
            <a:r>
              <a:rPr sz="1200" b="1" spc="-260" dirty="0">
                <a:solidFill>
                  <a:srgbClr val="FFFFFF"/>
                </a:solidFill>
                <a:latin typeface="Calibri"/>
                <a:cs typeface="Calibri"/>
              </a:rPr>
              <a:t> </a:t>
            </a:r>
            <a:r>
              <a:rPr sz="1200" b="1" spc="-5" dirty="0">
                <a:solidFill>
                  <a:srgbClr val="FFFFFF"/>
                </a:solidFill>
                <a:latin typeface="Calibri"/>
                <a:cs typeface="Calibri"/>
              </a:rPr>
              <a:t>Leaders</a:t>
            </a:r>
            <a:r>
              <a:rPr sz="1200" b="1" spc="-10" dirty="0">
                <a:solidFill>
                  <a:srgbClr val="FFFFFF"/>
                </a:solidFill>
                <a:latin typeface="Calibri"/>
                <a:cs typeface="Calibri"/>
              </a:rPr>
              <a:t> </a:t>
            </a:r>
            <a:r>
              <a:rPr sz="1200" b="1" dirty="0">
                <a:solidFill>
                  <a:srgbClr val="FFFFFF"/>
                </a:solidFill>
                <a:latin typeface="Calibri"/>
                <a:cs typeface="Calibri"/>
              </a:rPr>
              <a:t>&amp;</a:t>
            </a:r>
            <a:r>
              <a:rPr sz="1200" b="1" spc="-10" dirty="0">
                <a:solidFill>
                  <a:srgbClr val="FFFFFF"/>
                </a:solidFill>
                <a:latin typeface="Calibri"/>
                <a:cs typeface="Calibri"/>
              </a:rPr>
              <a:t> </a:t>
            </a:r>
            <a:r>
              <a:rPr sz="1200" b="1" spc="-5" dirty="0">
                <a:solidFill>
                  <a:srgbClr val="FFFFFF"/>
                </a:solidFill>
                <a:latin typeface="Calibri"/>
                <a:cs typeface="Calibri"/>
              </a:rPr>
              <a:t>Staff</a:t>
            </a:r>
            <a:endParaRPr sz="1200" dirty="0">
              <a:latin typeface="Calibri"/>
              <a:cs typeface="Calibri"/>
            </a:endParaRPr>
          </a:p>
          <a:p>
            <a:pPr marL="212090" marR="32384" indent="172085">
              <a:spcBef>
                <a:spcPts val="10"/>
              </a:spcBef>
            </a:pPr>
            <a:r>
              <a:rPr sz="900" spc="-5" dirty="0">
                <a:solidFill>
                  <a:srgbClr val="FFFFFF"/>
                </a:solidFill>
                <a:latin typeface="Calibri"/>
                <a:cs typeface="Calibri"/>
              </a:rPr>
              <a:t>Strategic Staff Support </a:t>
            </a:r>
            <a:r>
              <a:rPr sz="900" dirty="0">
                <a:solidFill>
                  <a:srgbClr val="FFFFFF"/>
                </a:solidFill>
                <a:latin typeface="Calibri"/>
                <a:cs typeface="Calibri"/>
              </a:rPr>
              <a:t> </a:t>
            </a:r>
            <a:r>
              <a:rPr sz="900" spc="-5" dirty="0">
                <a:solidFill>
                  <a:srgbClr val="FFFFFF"/>
                </a:solidFill>
                <a:latin typeface="Calibri"/>
                <a:cs typeface="Calibri"/>
              </a:rPr>
              <a:t>Equitable</a:t>
            </a:r>
            <a:r>
              <a:rPr sz="900" dirty="0">
                <a:solidFill>
                  <a:srgbClr val="FFFFFF"/>
                </a:solidFill>
                <a:latin typeface="Calibri"/>
                <a:cs typeface="Calibri"/>
              </a:rPr>
              <a:t> </a:t>
            </a:r>
            <a:r>
              <a:rPr sz="900" spc="-5" dirty="0">
                <a:solidFill>
                  <a:srgbClr val="FFFFFF"/>
                </a:solidFill>
                <a:latin typeface="Calibri"/>
                <a:cs typeface="Calibri"/>
              </a:rPr>
              <a:t>Resource</a:t>
            </a:r>
            <a:r>
              <a:rPr sz="900" spc="-20" dirty="0">
                <a:solidFill>
                  <a:srgbClr val="FFFFFF"/>
                </a:solidFill>
                <a:latin typeface="Calibri"/>
                <a:cs typeface="Calibri"/>
              </a:rPr>
              <a:t> </a:t>
            </a:r>
            <a:r>
              <a:rPr sz="900" spc="-5" dirty="0">
                <a:solidFill>
                  <a:srgbClr val="FFFFFF"/>
                </a:solidFill>
                <a:latin typeface="Calibri"/>
                <a:cs typeface="Calibri"/>
              </a:rPr>
              <a:t>Allocation</a:t>
            </a:r>
            <a:endParaRPr sz="900" dirty="0">
              <a:latin typeface="Calibri"/>
              <a:cs typeface="Calibri"/>
            </a:endParaRPr>
          </a:p>
        </p:txBody>
      </p:sp>
      <p:grpSp>
        <p:nvGrpSpPr>
          <p:cNvPr id="33" name="object 33"/>
          <p:cNvGrpSpPr/>
          <p:nvPr/>
        </p:nvGrpSpPr>
        <p:grpSpPr>
          <a:xfrm>
            <a:off x="533514" y="5175791"/>
            <a:ext cx="1889125" cy="831215"/>
            <a:chOff x="28701" y="5655309"/>
            <a:chExt cx="1889125" cy="831215"/>
          </a:xfrm>
        </p:grpSpPr>
        <p:sp>
          <p:nvSpPr>
            <p:cNvPr id="34" name="object 34"/>
            <p:cNvSpPr/>
            <p:nvPr/>
          </p:nvSpPr>
          <p:spPr>
            <a:xfrm>
              <a:off x="54101" y="5680709"/>
              <a:ext cx="1838325" cy="780415"/>
            </a:xfrm>
            <a:custGeom>
              <a:avLst/>
              <a:gdLst/>
              <a:ahLst/>
              <a:cxnLst/>
              <a:rect l="l" t="t" r="r" b="b"/>
              <a:pathLst>
                <a:path w="1838325" h="780414">
                  <a:moveTo>
                    <a:pt x="1837944" y="0"/>
                  </a:moveTo>
                  <a:lnTo>
                    <a:pt x="0" y="0"/>
                  </a:lnTo>
                  <a:lnTo>
                    <a:pt x="0" y="780287"/>
                  </a:lnTo>
                  <a:lnTo>
                    <a:pt x="1837944" y="780287"/>
                  </a:lnTo>
                  <a:lnTo>
                    <a:pt x="1837944" y="0"/>
                  </a:lnTo>
                  <a:close/>
                </a:path>
              </a:pathLst>
            </a:custGeom>
            <a:solidFill>
              <a:srgbClr val="BE9000"/>
            </a:solidFill>
          </p:spPr>
          <p:txBody>
            <a:bodyPr wrap="square" lIns="0" tIns="0" rIns="0" bIns="0" rtlCol="0"/>
            <a:lstStyle/>
            <a:p>
              <a:endParaRPr/>
            </a:p>
          </p:txBody>
        </p:sp>
        <p:sp>
          <p:nvSpPr>
            <p:cNvPr id="35" name="object 35"/>
            <p:cNvSpPr/>
            <p:nvPr/>
          </p:nvSpPr>
          <p:spPr>
            <a:xfrm>
              <a:off x="54101" y="5680709"/>
              <a:ext cx="1838325" cy="780415"/>
            </a:xfrm>
            <a:custGeom>
              <a:avLst/>
              <a:gdLst/>
              <a:ahLst/>
              <a:cxnLst/>
              <a:rect l="l" t="t" r="r" b="b"/>
              <a:pathLst>
                <a:path w="1838325" h="780414">
                  <a:moveTo>
                    <a:pt x="0" y="780287"/>
                  </a:moveTo>
                  <a:lnTo>
                    <a:pt x="1837944" y="780287"/>
                  </a:lnTo>
                  <a:lnTo>
                    <a:pt x="1837944" y="0"/>
                  </a:lnTo>
                  <a:lnTo>
                    <a:pt x="0" y="0"/>
                  </a:lnTo>
                  <a:lnTo>
                    <a:pt x="0" y="780287"/>
                  </a:lnTo>
                  <a:close/>
                </a:path>
              </a:pathLst>
            </a:custGeom>
            <a:ln w="50800">
              <a:solidFill>
                <a:srgbClr val="FFFFFF"/>
              </a:solidFill>
            </a:ln>
          </p:spPr>
          <p:txBody>
            <a:bodyPr wrap="square" lIns="0" tIns="0" rIns="0" bIns="0" rtlCol="0"/>
            <a:lstStyle/>
            <a:p>
              <a:endParaRPr/>
            </a:p>
          </p:txBody>
        </p:sp>
      </p:grpSp>
      <p:sp>
        <p:nvSpPr>
          <p:cNvPr id="36" name="object 36"/>
          <p:cNvSpPr txBox="1"/>
          <p:nvPr/>
        </p:nvSpPr>
        <p:spPr>
          <a:xfrm>
            <a:off x="751001" y="5257484"/>
            <a:ext cx="1454150" cy="667385"/>
          </a:xfrm>
          <a:prstGeom prst="rect">
            <a:avLst/>
          </a:prstGeom>
        </p:spPr>
        <p:txBody>
          <a:bodyPr vert="horz" wrap="square" lIns="0" tIns="12700" rIns="0" bIns="0" rtlCol="0">
            <a:spAutoFit/>
          </a:bodyPr>
          <a:lstStyle/>
          <a:p>
            <a:pPr marL="180340" marR="136525" indent="-167640">
              <a:spcBef>
                <a:spcPts val="100"/>
              </a:spcBef>
            </a:pPr>
            <a:r>
              <a:rPr sz="1200" b="1" spc="-5" dirty="0">
                <a:solidFill>
                  <a:srgbClr val="FFFFFF"/>
                </a:solidFill>
                <a:latin typeface="Calibri"/>
                <a:cs typeface="Calibri"/>
              </a:rPr>
              <a:t>Creating</a:t>
            </a:r>
            <a:r>
              <a:rPr sz="1200" b="1" spc="-25" dirty="0">
                <a:solidFill>
                  <a:srgbClr val="FFFFFF"/>
                </a:solidFill>
                <a:latin typeface="Calibri"/>
                <a:cs typeface="Calibri"/>
              </a:rPr>
              <a:t> </a:t>
            </a:r>
            <a:r>
              <a:rPr sz="1200" b="1" dirty="0">
                <a:solidFill>
                  <a:srgbClr val="FFFFFF"/>
                </a:solidFill>
                <a:latin typeface="Calibri"/>
                <a:cs typeface="Calibri"/>
              </a:rPr>
              <a:t>a</a:t>
            </a:r>
            <a:r>
              <a:rPr sz="1200" b="1" spc="-20" dirty="0">
                <a:solidFill>
                  <a:srgbClr val="FFFFFF"/>
                </a:solidFill>
                <a:latin typeface="Calibri"/>
                <a:cs typeface="Calibri"/>
              </a:rPr>
              <a:t> </a:t>
            </a:r>
            <a:r>
              <a:rPr sz="1200" b="1" spc="-5" dirty="0">
                <a:solidFill>
                  <a:srgbClr val="FFFFFF"/>
                </a:solidFill>
                <a:latin typeface="Calibri"/>
                <a:cs typeface="Calibri"/>
              </a:rPr>
              <a:t>System</a:t>
            </a:r>
            <a:r>
              <a:rPr sz="1200" b="1" spc="-30" dirty="0">
                <a:solidFill>
                  <a:srgbClr val="FFFFFF"/>
                </a:solidFill>
                <a:latin typeface="Calibri"/>
                <a:cs typeface="Calibri"/>
              </a:rPr>
              <a:t> </a:t>
            </a:r>
            <a:r>
              <a:rPr sz="1200" b="1" dirty="0">
                <a:solidFill>
                  <a:srgbClr val="FFFFFF"/>
                </a:solidFill>
                <a:latin typeface="Calibri"/>
                <a:cs typeface="Calibri"/>
              </a:rPr>
              <a:t>of </a:t>
            </a:r>
            <a:r>
              <a:rPr sz="1200" b="1" spc="-254" dirty="0">
                <a:solidFill>
                  <a:srgbClr val="FFFFFF"/>
                </a:solidFill>
                <a:latin typeface="Calibri"/>
                <a:cs typeface="Calibri"/>
              </a:rPr>
              <a:t> </a:t>
            </a:r>
            <a:r>
              <a:rPr sz="1200" b="1" dirty="0">
                <a:solidFill>
                  <a:srgbClr val="FFFFFF"/>
                </a:solidFill>
                <a:latin typeface="Calibri"/>
                <a:cs typeface="Calibri"/>
              </a:rPr>
              <a:t>School</a:t>
            </a:r>
            <a:r>
              <a:rPr sz="1200" b="1" spc="-10" dirty="0">
                <a:solidFill>
                  <a:srgbClr val="FFFFFF"/>
                </a:solidFill>
                <a:latin typeface="Calibri"/>
                <a:cs typeface="Calibri"/>
              </a:rPr>
              <a:t> </a:t>
            </a:r>
            <a:r>
              <a:rPr sz="1200" b="1" dirty="0">
                <a:solidFill>
                  <a:srgbClr val="FFFFFF"/>
                </a:solidFill>
                <a:latin typeface="Calibri"/>
                <a:cs typeface="Calibri"/>
              </a:rPr>
              <a:t>Support</a:t>
            </a:r>
            <a:endParaRPr sz="1200" dirty="0">
              <a:latin typeface="Calibri"/>
              <a:cs typeface="Calibri"/>
            </a:endParaRPr>
          </a:p>
          <a:p>
            <a:pPr marL="43815" algn="ctr">
              <a:spcBef>
                <a:spcPts val="10"/>
              </a:spcBef>
            </a:pPr>
            <a:r>
              <a:rPr sz="900" spc="-5" dirty="0">
                <a:solidFill>
                  <a:srgbClr val="FFFFFF"/>
                </a:solidFill>
                <a:latin typeface="Calibri"/>
                <a:cs typeface="Calibri"/>
              </a:rPr>
              <a:t>Strategic</a:t>
            </a:r>
            <a:r>
              <a:rPr sz="900" spc="-20" dirty="0">
                <a:solidFill>
                  <a:srgbClr val="FFFFFF"/>
                </a:solidFill>
                <a:latin typeface="Calibri"/>
                <a:cs typeface="Calibri"/>
              </a:rPr>
              <a:t> </a:t>
            </a:r>
            <a:r>
              <a:rPr sz="900" spc="-5" dirty="0">
                <a:solidFill>
                  <a:srgbClr val="FFFFFF"/>
                </a:solidFill>
                <a:latin typeface="Calibri"/>
                <a:cs typeface="Calibri"/>
              </a:rPr>
              <a:t>Staff</a:t>
            </a:r>
            <a:r>
              <a:rPr sz="900" spc="-15" dirty="0">
                <a:solidFill>
                  <a:srgbClr val="FFFFFF"/>
                </a:solidFill>
                <a:latin typeface="Calibri"/>
                <a:cs typeface="Calibri"/>
              </a:rPr>
              <a:t> </a:t>
            </a:r>
            <a:r>
              <a:rPr sz="900" spc="-5" dirty="0">
                <a:solidFill>
                  <a:srgbClr val="FFFFFF"/>
                </a:solidFill>
                <a:latin typeface="Calibri"/>
                <a:cs typeface="Calibri"/>
              </a:rPr>
              <a:t>Support</a:t>
            </a:r>
            <a:endParaRPr sz="900" dirty="0">
              <a:latin typeface="Calibri"/>
              <a:cs typeface="Calibri"/>
            </a:endParaRPr>
          </a:p>
          <a:p>
            <a:pPr marL="42545" algn="ctr"/>
            <a:r>
              <a:rPr sz="900" spc="-5" dirty="0">
                <a:solidFill>
                  <a:srgbClr val="FFFFFF"/>
                </a:solidFill>
                <a:latin typeface="Calibri"/>
                <a:cs typeface="Calibri"/>
              </a:rPr>
              <a:t>Equitable</a:t>
            </a:r>
            <a:r>
              <a:rPr sz="900" spc="5" dirty="0">
                <a:solidFill>
                  <a:srgbClr val="FFFFFF"/>
                </a:solidFill>
                <a:latin typeface="Calibri"/>
                <a:cs typeface="Calibri"/>
              </a:rPr>
              <a:t> </a:t>
            </a:r>
            <a:r>
              <a:rPr sz="900" spc="-5" dirty="0">
                <a:solidFill>
                  <a:srgbClr val="FFFFFF"/>
                </a:solidFill>
                <a:latin typeface="Calibri"/>
                <a:cs typeface="Calibri"/>
              </a:rPr>
              <a:t>Resource</a:t>
            </a:r>
            <a:r>
              <a:rPr sz="900" spc="-15" dirty="0">
                <a:solidFill>
                  <a:srgbClr val="FFFFFF"/>
                </a:solidFill>
                <a:latin typeface="Calibri"/>
                <a:cs typeface="Calibri"/>
              </a:rPr>
              <a:t> </a:t>
            </a:r>
            <a:r>
              <a:rPr sz="900" spc="-5" dirty="0">
                <a:solidFill>
                  <a:srgbClr val="FFFFFF"/>
                </a:solidFill>
                <a:latin typeface="Calibri"/>
                <a:cs typeface="Calibri"/>
              </a:rPr>
              <a:t>Allocation</a:t>
            </a:r>
            <a:endParaRPr sz="900" dirty="0">
              <a:latin typeface="Calibri"/>
              <a:cs typeface="Calibri"/>
            </a:endParaRPr>
          </a:p>
        </p:txBody>
      </p:sp>
      <p:sp>
        <p:nvSpPr>
          <p:cNvPr id="39" name="object 11">
            <a:extLst>
              <a:ext uri="{FF2B5EF4-FFF2-40B4-BE49-F238E27FC236}">
                <a16:creationId xmlns:a16="http://schemas.microsoft.com/office/drawing/2014/main" id="{6DA10106-5C16-A811-6F98-DB11D62C9F48}"/>
              </a:ext>
            </a:extLst>
          </p:cNvPr>
          <p:cNvSpPr txBox="1"/>
          <p:nvPr/>
        </p:nvSpPr>
        <p:spPr>
          <a:xfrm>
            <a:off x="4444810" y="1031990"/>
            <a:ext cx="3145794" cy="738664"/>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students in grades 3-5, scoring proficient or above in math by 5% from 10% to 15% and decrease students scoring beginning by 5% from 58% to 53%.</a:t>
            </a:r>
            <a:endParaRPr sz="1200" dirty="0">
              <a:latin typeface="Calibri"/>
              <a:cs typeface="Calibri"/>
            </a:endParaRPr>
          </a:p>
        </p:txBody>
      </p:sp>
      <p:sp>
        <p:nvSpPr>
          <p:cNvPr id="40" name="object 11">
            <a:extLst>
              <a:ext uri="{FF2B5EF4-FFF2-40B4-BE49-F238E27FC236}">
                <a16:creationId xmlns:a16="http://schemas.microsoft.com/office/drawing/2014/main" id="{22A5FBAC-1521-0CED-2840-3A9820B0EA01}"/>
              </a:ext>
            </a:extLst>
          </p:cNvPr>
          <p:cNvSpPr txBox="1"/>
          <p:nvPr/>
        </p:nvSpPr>
        <p:spPr>
          <a:xfrm>
            <a:off x="8020257" y="1053510"/>
            <a:ext cx="3145794" cy="369332"/>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of CCRPI Attendance from 60% to 65%. (5% Growth)</a:t>
            </a:r>
            <a:endParaRPr sz="1200" dirty="0">
              <a:latin typeface="Calibri"/>
              <a:cs typeface="Calibri"/>
            </a:endParaRPr>
          </a:p>
        </p:txBody>
      </p:sp>
      <p:sp>
        <p:nvSpPr>
          <p:cNvPr id="13" name="object 11">
            <a:extLst>
              <a:ext uri="{FF2B5EF4-FFF2-40B4-BE49-F238E27FC236}">
                <a16:creationId xmlns:a16="http://schemas.microsoft.com/office/drawing/2014/main" id="{9E86F3F4-52B3-58BF-DB21-094A73293E35}"/>
              </a:ext>
            </a:extLst>
          </p:cNvPr>
          <p:cNvSpPr txBox="1"/>
          <p:nvPr/>
        </p:nvSpPr>
        <p:spPr>
          <a:xfrm>
            <a:off x="2490181" y="2034392"/>
            <a:ext cx="3473218" cy="1523494"/>
          </a:xfrm>
          <a:prstGeom prst="rect">
            <a:avLst/>
          </a:prstGeom>
          <a:solidFill>
            <a:schemeClr val="bg1">
              <a:lumMod val="85000"/>
            </a:schemeClr>
          </a:solidFill>
          <a:ln w="12700">
            <a:solidFill>
              <a:srgbClr val="A4A4A4"/>
            </a:solidFill>
          </a:ln>
        </p:spPr>
        <p:txBody>
          <a:bodyPr vert="horz" wrap="square" lIns="0" tIns="0" rIns="0" bIns="0" rtlCol="0">
            <a:spAutoFit/>
          </a:bodyPr>
          <a:lstStyle/>
          <a:p>
            <a:pPr>
              <a:spcBef>
                <a:spcPts val="900"/>
              </a:spcBef>
            </a:pPr>
            <a:r>
              <a:rPr lang="en-US" sz="1200" b="0" i="0" dirty="0">
                <a:effectLst/>
                <a:latin typeface="Calibri" panose="020F0502020204030204" pitchFamily="34" charset="0"/>
              </a:rPr>
              <a:t>1.Offer an academically challenging curriculum </a:t>
            </a:r>
            <a:r>
              <a:rPr lang="en-US" sz="1200" dirty="0">
                <a:latin typeface="Calibri" panose="020F0502020204030204" pitchFamily="34" charset="0"/>
              </a:rPr>
              <a:t>that prepares students for college and career readiness</a:t>
            </a:r>
          </a:p>
          <a:p>
            <a:pPr>
              <a:spcBef>
                <a:spcPts val="900"/>
              </a:spcBef>
            </a:pPr>
            <a:r>
              <a:rPr lang="en-US" sz="1200" dirty="0">
                <a:latin typeface="Calibri" panose="020F0502020204030204" pitchFamily="34" charset="0"/>
                <a:cs typeface="Calibri"/>
              </a:rPr>
              <a:t>2. Ensure a safe effective learning environment that encourages the use of an instructional framework to explicitly teach reading and math</a:t>
            </a:r>
          </a:p>
          <a:p>
            <a:pPr>
              <a:spcBef>
                <a:spcPts val="900"/>
              </a:spcBef>
            </a:pPr>
            <a:r>
              <a:rPr lang="en-US" sz="1200" dirty="0">
                <a:latin typeface="Calibri" panose="020F0502020204030204" pitchFamily="34" charset="0"/>
                <a:cs typeface="Calibri"/>
              </a:rPr>
              <a:t>3.Ensure that all students learn about multiple topics from a variety of different viewpoints.</a:t>
            </a:r>
            <a:endParaRPr sz="1200" dirty="0">
              <a:latin typeface="Calibri"/>
              <a:cs typeface="Calibri"/>
            </a:endParaRPr>
          </a:p>
        </p:txBody>
      </p:sp>
      <p:sp>
        <p:nvSpPr>
          <p:cNvPr id="15" name="object 11">
            <a:extLst>
              <a:ext uri="{FF2B5EF4-FFF2-40B4-BE49-F238E27FC236}">
                <a16:creationId xmlns:a16="http://schemas.microsoft.com/office/drawing/2014/main" id="{62F90C09-B590-9123-AE9E-454B6813D57F}"/>
              </a:ext>
            </a:extLst>
          </p:cNvPr>
          <p:cNvSpPr txBox="1"/>
          <p:nvPr/>
        </p:nvSpPr>
        <p:spPr>
          <a:xfrm>
            <a:off x="2513380" y="3637312"/>
            <a:ext cx="3494745" cy="800219"/>
          </a:xfrm>
          <a:prstGeom prst="rect">
            <a:avLst/>
          </a:prstGeom>
          <a:solidFill>
            <a:schemeClr val="tx2">
              <a:lumMod val="20000"/>
              <a:lumOff val="80000"/>
            </a:schemeClr>
          </a:solidFill>
          <a:ln w="12700">
            <a:solidFill>
              <a:srgbClr val="A4A4A4"/>
            </a:solidFill>
          </a:ln>
        </p:spPr>
        <p:txBody>
          <a:bodyPr vert="horz" wrap="square" lIns="0" tIns="0" rIns="0" bIns="0" rtlCol="0">
            <a:spAutoFit/>
          </a:bodyPr>
          <a:lstStyle/>
          <a:p>
            <a:pPr marL="182880"/>
            <a:r>
              <a:rPr lang="en-US" sz="1200" dirty="0">
                <a:latin typeface="Calibri"/>
                <a:cs typeface="Calibri"/>
              </a:rPr>
              <a:t>4. </a:t>
            </a:r>
            <a:r>
              <a:rPr lang="en-US" sz="1000" dirty="0">
                <a:latin typeface="Calibri"/>
                <a:cs typeface="Calibri"/>
              </a:rPr>
              <a:t>Effectively use existing and appropriate tools to measure, analyze, and communicate student progress</a:t>
            </a:r>
          </a:p>
          <a:p>
            <a:pPr marL="182880"/>
            <a:r>
              <a:rPr lang="en-US" sz="1000" dirty="0">
                <a:latin typeface="Calibri"/>
                <a:cs typeface="Calibri"/>
              </a:rPr>
              <a:t>5. Effectively monitor attendance protocols and systems </a:t>
            </a:r>
          </a:p>
          <a:p>
            <a:pPr marL="182880"/>
            <a:r>
              <a:rPr lang="en-US" sz="1000" dirty="0">
                <a:latin typeface="Calibri"/>
                <a:cs typeface="Calibri"/>
              </a:rPr>
              <a:t>6. Create a collaborative, inclusive, and responsive school culture </a:t>
            </a:r>
            <a:endParaRPr sz="1000" dirty="0">
              <a:latin typeface="Calibri"/>
              <a:cs typeface="Calibri"/>
            </a:endParaRPr>
          </a:p>
        </p:txBody>
      </p:sp>
      <p:sp>
        <p:nvSpPr>
          <p:cNvPr id="38" name="object 11">
            <a:extLst>
              <a:ext uri="{FF2B5EF4-FFF2-40B4-BE49-F238E27FC236}">
                <a16:creationId xmlns:a16="http://schemas.microsoft.com/office/drawing/2014/main" id="{738B80A0-09C6-380E-BE2E-2AE69C494B37}"/>
              </a:ext>
            </a:extLst>
          </p:cNvPr>
          <p:cNvSpPr txBox="1"/>
          <p:nvPr/>
        </p:nvSpPr>
        <p:spPr>
          <a:xfrm>
            <a:off x="2490181" y="4486900"/>
            <a:ext cx="3517944" cy="615553"/>
          </a:xfrm>
          <a:prstGeom prst="rect">
            <a:avLst/>
          </a:prstGeom>
          <a:solidFill>
            <a:schemeClr val="accent2">
              <a:lumMod val="60000"/>
              <a:lumOff val="40000"/>
            </a:schemeClr>
          </a:solidFill>
          <a:ln w="12700">
            <a:solidFill>
              <a:srgbClr val="A4A4A4"/>
            </a:solidFill>
          </a:ln>
        </p:spPr>
        <p:txBody>
          <a:bodyPr vert="horz" wrap="square" lIns="0" tIns="0" rIns="0" bIns="0" rtlCol="0">
            <a:spAutoFit/>
          </a:bodyPr>
          <a:lstStyle/>
          <a:p>
            <a:r>
              <a:rPr lang="en-US" sz="1000" dirty="0">
                <a:latin typeface="Calibri"/>
                <a:cs typeface="Calibri"/>
              </a:rPr>
              <a:t>7. Build teacher capacity to meet the academic needs of the students </a:t>
            </a:r>
          </a:p>
          <a:p>
            <a:r>
              <a:rPr lang="en-US" sz="1000" dirty="0">
                <a:latin typeface="Calibri"/>
                <a:cs typeface="Calibri"/>
              </a:rPr>
              <a:t>8. Create a Supportive Work Environment that motivates and retains staff. </a:t>
            </a:r>
            <a:endParaRPr sz="1000" dirty="0">
              <a:latin typeface="Calibri"/>
              <a:cs typeface="Calibri"/>
            </a:endParaRPr>
          </a:p>
        </p:txBody>
      </p:sp>
      <p:sp>
        <p:nvSpPr>
          <p:cNvPr id="41" name="object 11">
            <a:extLst>
              <a:ext uri="{FF2B5EF4-FFF2-40B4-BE49-F238E27FC236}">
                <a16:creationId xmlns:a16="http://schemas.microsoft.com/office/drawing/2014/main" id="{568DBDB5-50B7-1BDB-10F1-E73C3AB1C0A6}"/>
              </a:ext>
            </a:extLst>
          </p:cNvPr>
          <p:cNvSpPr txBox="1"/>
          <p:nvPr/>
        </p:nvSpPr>
        <p:spPr>
          <a:xfrm>
            <a:off x="2467818" y="5201191"/>
            <a:ext cx="3517943" cy="1546577"/>
          </a:xfrm>
          <a:prstGeom prst="rect">
            <a:avLst/>
          </a:prstGeom>
          <a:solidFill>
            <a:schemeClr val="accent3">
              <a:lumMod val="75000"/>
            </a:schemeClr>
          </a:solidFill>
          <a:ln w="12700">
            <a:solidFill>
              <a:srgbClr val="A4A4A4"/>
            </a:solidFill>
          </a:ln>
        </p:spPr>
        <p:txBody>
          <a:bodyPr vert="horz" wrap="square" lIns="0" tIns="0" rIns="0" bIns="0" rtlCol="0">
            <a:spAutoFit/>
          </a:bodyPr>
          <a:lstStyle/>
          <a:p>
            <a:pPr>
              <a:spcBef>
                <a:spcPts val="900"/>
              </a:spcBef>
            </a:pPr>
            <a:r>
              <a:rPr lang="en-US" sz="1100" dirty="0">
                <a:latin typeface="Calibri"/>
                <a:cs typeface="Calibri"/>
              </a:rPr>
              <a:t>9. Provide necessary resources to enhance teaching and learning in all spaces</a:t>
            </a:r>
          </a:p>
          <a:p>
            <a:pPr>
              <a:spcBef>
                <a:spcPts val="900"/>
              </a:spcBef>
            </a:pPr>
            <a:r>
              <a:rPr lang="en-US" sz="1100" dirty="0">
                <a:latin typeface="Calibri"/>
                <a:cs typeface="Calibri"/>
              </a:rPr>
              <a:t>10. Attract and build capacity of talented and knowledgeable staff to meet school needs</a:t>
            </a:r>
          </a:p>
          <a:p>
            <a:pPr>
              <a:spcBef>
                <a:spcPts val="900"/>
              </a:spcBef>
            </a:pPr>
            <a:r>
              <a:rPr lang="en-US" sz="1100" dirty="0">
                <a:latin typeface="Calibri"/>
                <a:cs typeface="Calibri"/>
              </a:rPr>
              <a:t>11. Build and sustain parent engagement, community partnerships, and  student voice</a:t>
            </a:r>
          </a:p>
          <a:p>
            <a:pPr algn="ctr">
              <a:spcBef>
                <a:spcPts val="900"/>
              </a:spcBef>
            </a:pPr>
            <a:r>
              <a:rPr lang="en-US" sz="1200" dirty="0">
                <a:latin typeface="Calibri"/>
                <a:cs typeface="Calibri"/>
              </a:rPr>
              <a:t> </a:t>
            </a:r>
            <a:endParaRPr sz="1200" dirty="0">
              <a:latin typeface="Calibri"/>
              <a:cs typeface="Calibri"/>
            </a:endParaRPr>
          </a:p>
        </p:txBody>
      </p:sp>
      <p:sp>
        <p:nvSpPr>
          <p:cNvPr id="42" name="object 3">
            <a:extLst>
              <a:ext uri="{FF2B5EF4-FFF2-40B4-BE49-F238E27FC236}">
                <a16:creationId xmlns:a16="http://schemas.microsoft.com/office/drawing/2014/main" id="{99AEE277-EACD-9026-70E4-F80D16A7BFCF}"/>
              </a:ext>
            </a:extLst>
          </p:cNvPr>
          <p:cNvSpPr txBox="1"/>
          <p:nvPr/>
        </p:nvSpPr>
        <p:spPr>
          <a:xfrm>
            <a:off x="6249072" y="3486260"/>
            <a:ext cx="5893018" cy="886140"/>
          </a:xfrm>
          <a:prstGeom prst="rect">
            <a:avLst/>
          </a:prstGeom>
          <a:solidFill>
            <a:schemeClr val="accent1">
              <a:lumMod val="20000"/>
              <a:lumOff val="80000"/>
            </a:schemeClr>
          </a:solidFill>
        </p:spPr>
        <p:txBody>
          <a:bodyPr vert="horz" wrap="square" lIns="0" tIns="39370" rIns="0" bIns="0" rtlCol="0">
            <a:spAutoFit/>
          </a:bodyPr>
          <a:lstStyle/>
          <a:p>
            <a:pPr marL="92710">
              <a:spcBef>
                <a:spcPts val="310"/>
              </a:spcBef>
            </a:pPr>
            <a:r>
              <a:rPr lang="en-US" sz="1000" b="1" spc="-5" dirty="0">
                <a:latin typeface="Calibri"/>
                <a:cs typeface="Calibri"/>
              </a:rPr>
              <a:t>4a.</a:t>
            </a:r>
            <a:r>
              <a:rPr sz="1000" b="1" spc="-5" dirty="0">
                <a:latin typeface="Calibri"/>
                <a:cs typeface="Calibri"/>
              </a:rPr>
              <a:t>.</a:t>
            </a:r>
            <a:r>
              <a:rPr sz="1000" b="1" dirty="0">
                <a:latin typeface="Calibri"/>
                <a:cs typeface="Calibri"/>
              </a:rPr>
              <a:t> </a:t>
            </a:r>
            <a:r>
              <a:rPr lang="en-US" sz="1000" b="1" dirty="0">
                <a:latin typeface="Calibri"/>
                <a:cs typeface="Calibri"/>
              </a:rPr>
              <a:t> Complete ongoing data protocol with teachers during collaborative planning</a:t>
            </a:r>
            <a:endParaRPr sz="1000" dirty="0">
              <a:latin typeface="Calibri"/>
              <a:cs typeface="Calibri"/>
            </a:endParaRPr>
          </a:p>
          <a:p>
            <a:pPr marL="92710">
              <a:spcBef>
                <a:spcPts val="605"/>
              </a:spcBef>
            </a:pPr>
            <a:r>
              <a:rPr lang="en-US" sz="1000" b="1" spc="-5" dirty="0">
                <a:latin typeface="Calibri"/>
                <a:cs typeface="Calibri"/>
              </a:rPr>
              <a:t>4</a:t>
            </a:r>
            <a:r>
              <a:rPr sz="1000" b="1" spc="-5" dirty="0">
                <a:latin typeface="Calibri"/>
                <a:cs typeface="Calibri"/>
              </a:rPr>
              <a:t>B.</a:t>
            </a:r>
            <a:r>
              <a:rPr lang="en-US" sz="1000" b="1" spc="-5" dirty="0">
                <a:latin typeface="Calibri"/>
                <a:cs typeface="Calibri"/>
              </a:rPr>
              <a:t> Use if frequent common assessments , analyze date, use to guide instruction</a:t>
            </a:r>
          </a:p>
          <a:p>
            <a:pPr marL="92710">
              <a:spcBef>
                <a:spcPts val="605"/>
              </a:spcBef>
            </a:pPr>
            <a:r>
              <a:rPr lang="en-US" sz="1000" b="1" spc="-5" dirty="0">
                <a:latin typeface="Calibri"/>
                <a:cs typeface="Calibri"/>
              </a:rPr>
              <a:t>6a .Integrate SWD professional learning to structure special education instructional framework</a:t>
            </a:r>
          </a:p>
          <a:p>
            <a:pPr marL="92710">
              <a:spcBef>
                <a:spcPts val="605"/>
              </a:spcBef>
            </a:pPr>
            <a:r>
              <a:rPr lang="en-US" sz="1000" b="1" spc="-5" dirty="0">
                <a:latin typeface="Calibri"/>
                <a:cs typeface="Calibri"/>
              </a:rPr>
              <a:t>4c/5b. Implement a school wide behavior plan (PBIS focused) / Implement attendance Incentives</a:t>
            </a:r>
          </a:p>
        </p:txBody>
      </p:sp>
      <p:sp>
        <p:nvSpPr>
          <p:cNvPr id="43" name="object 3">
            <a:extLst>
              <a:ext uri="{FF2B5EF4-FFF2-40B4-BE49-F238E27FC236}">
                <a16:creationId xmlns:a16="http://schemas.microsoft.com/office/drawing/2014/main" id="{83DA864C-1A78-17CB-BA83-C8D5B5F677DC}"/>
              </a:ext>
            </a:extLst>
          </p:cNvPr>
          <p:cNvSpPr txBox="1"/>
          <p:nvPr/>
        </p:nvSpPr>
        <p:spPr>
          <a:xfrm>
            <a:off x="6249072" y="4362935"/>
            <a:ext cx="5893018" cy="655308"/>
          </a:xfrm>
          <a:prstGeom prst="rect">
            <a:avLst/>
          </a:prstGeom>
          <a:solidFill>
            <a:schemeClr val="accent2">
              <a:lumMod val="60000"/>
              <a:lumOff val="40000"/>
            </a:schemeClr>
          </a:solidFill>
        </p:spPr>
        <p:txBody>
          <a:bodyPr vert="horz" wrap="square" lIns="0" tIns="39370" rIns="0" bIns="0" rtlCol="0">
            <a:spAutoFit/>
          </a:bodyPr>
          <a:lstStyle/>
          <a:p>
            <a:pPr marL="92710">
              <a:spcBef>
                <a:spcPts val="310"/>
              </a:spcBef>
            </a:pPr>
            <a:r>
              <a:rPr lang="en-US" sz="1000" b="1" spc="-5" dirty="0">
                <a:latin typeface="Calibri"/>
                <a:cs typeface="Calibri"/>
              </a:rPr>
              <a:t>6a.</a:t>
            </a:r>
            <a:r>
              <a:rPr sz="1000" b="1" spc="-5" dirty="0">
                <a:latin typeface="Calibri"/>
                <a:cs typeface="Calibri"/>
              </a:rPr>
              <a:t>.</a:t>
            </a:r>
            <a:r>
              <a:rPr sz="1000" b="1" dirty="0">
                <a:latin typeface="Calibri"/>
                <a:cs typeface="Calibri"/>
              </a:rPr>
              <a:t> </a:t>
            </a:r>
            <a:r>
              <a:rPr lang="en-US" sz="1000" b="1" dirty="0">
                <a:latin typeface="Calibri"/>
                <a:cs typeface="Calibri"/>
              </a:rPr>
              <a:t> Implement and Monitor professional learning collaborative planning to review instructional framework</a:t>
            </a:r>
            <a:endParaRPr sz="1000" dirty="0">
              <a:latin typeface="Calibri"/>
              <a:cs typeface="Calibri"/>
            </a:endParaRPr>
          </a:p>
          <a:p>
            <a:pPr marL="92710">
              <a:spcBef>
                <a:spcPts val="605"/>
              </a:spcBef>
            </a:pPr>
            <a:r>
              <a:rPr lang="en-US" sz="1000" b="1" spc="-5" dirty="0">
                <a:latin typeface="Calibri"/>
                <a:cs typeface="Calibri"/>
              </a:rPr>
              <a:t>6b. Continue to build instructional teams to support the teachers and students </a:t>
            </a:r>
          </a:p>
          <a:p>
            <a:pPr marL="92710">
              <a:spcBef>
                <a:spcPts val="605"/>
              </a:spcBef>
            </a:pPr>
            <a:r>
              <a:rPr lang="en-US" sz="1000" b="1" spc="-5" dirty="0">
                <a:latin typeface="Calibri"/>
                <a:cs typeface="Calibri"/>
              </a:rPr>
              <a:t>7a .Integrate SEL Awareness and moment to build positive work environment </a:t>
            </a:r>
          </a:p>
        </p:txBody>
      </p:sp>
      <p:sp>
        <p:nvSpPr>
          <p:cNvPr id="44" name="object 3">
            <a:extLst>
              <a:ext uri="{FF2B5EF4-FFF2-40B4-BE49-F238E27FC236}">
                <a16:creationId xmlns:a16="http://schemas.microsoft.com/office/drawing/2014/main" id="{2A6A28E1-4E0F-A689-51BB-CE77DF2D2B9A}"/>
              </a:ext>
            </a:extLst>
          </p:cNvPr>
          <p:cNvSpPr txBox="1"/>
          <p:nvPr/>
        </p:nvSpPr>
        <p:spPr>
          <a:xfrm>
            <a:off x="6229934" y="5032690"/>
            <a:ext cx="5931294" cy="1501693"/>
          </a:xfrm>
          <a:prstGeom prst="rect">
            <a:avLst/>
          </a:prstGeom>
          <a:solidFill>
            <a:schemeClr val="accent3">
              <a:lumMod val="75000"/>
            </a:schemeClr>
          </a:solidFill>
        </p:spPr>
        <p:txBody>
          <a:bodyPr vert="horz" wrap="square" lIns="0" tIns="39370" rIns="0" bIns="0" rtlCol="0">
            <a:spAutoFit/>
          </a:bodyPr>
          <a:lstStyle/>
          <a:p>
            <a:pPr marL="92710">
              <a:spcBef>
                <a:spcPts val="310"/>
              </a:spcBef>
            </a:pPr>
            <a:r>
              <a:rPr lang="en-US" sz="1000" b="1" spc="-5" dirty="0">
                <a:latin typeface="Calibri"/>
                <a:cs typeface="Calibri"/>
              </a:rPr>
              <a:t>8a.</a:t>
            </a:r>
            <a:r>
              <a:rPr sz="1000" b="1" spc="-5" dirty="0">
                <a:latin typeface="Calibri"/>
                <a:cs typeface="Calibri"/>
              </a:rPr>
              <a:t>.</a:t>
            </a:r>
            <a:r>
              <a:rPr sz="1000" b="1" dirty="0">
                <a:latin typeface="Calibri"/>
                <a:cs typeface="Calibri"/>
              </a:rPr>
              <a:t> </a:t>
            </a:r>
            <a:r>
              <a:rPr lang="en-US" sz="1000" b="1" dirty="0">
                <a:latin typeface="Calibri"/>
                <a:cs typeface="Calibri"/>
              </a:rPr>
              <a:t> Implement Wellness Days and celebrate teachers and staff for attendance, data, personal accomplishments </a:t>
            </a:r>
          </a:p>
          <a:p>
            <a:pPr marL="92710">
              <a:spcBef>
                <a:spcPts val="310"/>
              </a:spcBef>
            </a:pPr>
            <a:r>
              <a:rPr lang="en-US" sz="1000" b="1" dirty="0">
                <a:latin typeface="Calibri"/>
                <a:cs typeface="Calibri"/>
              </a:rPr>
              <a:t>9a. Increase math manipulatives, literacy manipulatives, and reading centers  </a:t>
            </a:r>
          </a:p>
          <a:p>
            <a:pPr marL="92710">
              <a:spcBef>
                <a:spcPts val="310"/>
              </a:spcBef>
            </a:pPr>
            <a:r>
              <a:rPr lang="en-US" sz="1000" b="1" dirty="0">
                <a:latin typeface="Calibri"/>
                <a:cs typeface="Calibri"/>
              </a:rPr>
              <a:t>10a Encourage Endorsements in Reading, math, technology to increase professional knowledge.</a:t>
            </a:r>
          </a:p>
          <a:p>
            <a:pPr marL="92710">
              <a:spcBef>
                <a:spcPts val="310"/>
              </a:spcBef>
            </a:pPr>
            <a:r>
              <a:rPr lang="en-US" sz="1000" i="0" u="none" strike="noStrike" dirty="0">
                <a:solidFill>
                  <a:srgbClr val="000000"/>
                </a:solidFill>
                <a:effectLst/>
                <a:latin typeface="Arial" panose="020B0604020202020204" pitchFamily="34" charset="0"/>
              </a:rPr>
              <a:t>11a. Build and sustain parent engagement, community partnerships, and student voice</a:t>
            </a:r>
          </a:p>
          <a:p>
            <a:pPr marL="92710">
              <a:spcBef>
                <a:spcPts val="310"/>
              </a:spcBef>
            </a:pPr>
            <a:endParaRPr lang="en-US" sz="1000" dirty="0">
              <a:solidFill>
                <a:srgbClr val="000000"/>
              </a:solidFill>
              <a:latin typeface="Arial" panose="020B0604020202020204" pitchFamily="34" charset="0"/>
              <a:cs typeface="Calibri"/>
            </a:endParaRPr>
          </a:p>
          <a:p>
            <a:pPr marL="92710">
              <a:spcBef>
                <a:spcPts val="310"/>
              </a:spcBef>
            </a:pPr>
            <a:endParaRPr lang="en-US" sz="1000" dirty="0">
              <a:latin typeface="Calibri"/>
              <a:cs typeface="Calibri"/>
            </a:endParaRPr>
          </a:p>
          <a:p>
            <a:pPr marL="92710">
              <a:spcBef>
                <a:spcPts val="310"/>
              </a:spcBef>
            </a:pPr>
            <a:endParaRPr sz="1000" dirty="0">
              <a:latin typeface="Calibri"/>
              <a:cs typeface="Calibri"/>
            </a:endParaRPr>
          </a:p>
        </p:txBody>
      </p:sp>
      <p:sp>
        <p:nvSpPr>
          <p:cNvPr id="6" name="TextBox 5">
            <a:extLst>
              <a:ext uri="{FF2B5EF4-FFF2-40B4-BE49-F238E27FC236}">
                <a16:creationId xmlns:a16="http://schemas.microsoft.com/office/drawing/2014/main" id="{284B881F-A4C6-3F20-6C33-EF416658D98F}"/>
              </a:ext>
            </a:extLst>
          </p:cNvPr>
          <p:cNvSpPr txBox="1"/>
          <p:nvPr/>
        </p:nvSpPr>
        <p:spPr>
          <a:xfrm>
            <a:off x="6249072" y="2048530"/>
            <a:ext cx="5893018" cy="1415772"/>
          </a:xfrm>
          <a:prstGeom prst="rect">
            <a:avLst/>
          </a:prstGeom>
          <a:solidFill>
            <a:schemeClr val="bg1">
              <a:lumMod val="75000"/>
            </a:schemeClr>
          </a:solidFill>
        </p:spPr>
        <p:txBody>
          <a:bodyPr wrap="square" rtlCol="0">
            <a:spAutoFit/>
          </a:bodyPr>
          <a:lstStyle/>
          <a:p>
            <a:pPr marL="92710">
              <a:spcBef>
                <a:spcPts val="310"/>
              </a:spcBef>
            </a:pPr>
            <a:r>
              <a:rPr lang="en-US" sz="800" b="1" spc="-5" dirty="0">
                <a:latin typeface="Calibri"/>
                <a:cs typeface="Calibri"/>
              </a:rPr>
              <a:t>1</a:t>
            </a:r>
            <a:r>
              <a:rPr lang="en-US" sz="800" b="1" spc="-10" dirty="0">
                <a:latin typeface="Calibri"/>
                <a:cs typeface="Calibri"/>
              </a:rPr>
              <a:t>A</a:t>
            </a:r>
            <a:r>
              <a:rPr lang="en-US" sz="800" b="1" spc="-5" dirty="0">
                <a:latin typeface="Calibri"/>
                <a:cs typeface="Calibri"/>
              </a:rPr>
              <a:t>.</a:t>
            </a:r>
            <a:r>
              <a:rPr lang="en-US" sz="800" b="1" dirty="0">
                <a:latin typeface="Calibri"/>
                <a:cs typeface="Calibri"/>
              </a:rPr>
              <a:t>  Align the school schedule to create collaborative planning session for each teacher</a:t>
            </a:r>
            <a:endParaRPr lang="en-US" sz="800" dirty="0">
              <a:latin typeface="Calibri"/>
              <a:cs typeface="Calibri"/>
            </a:endParaRPr>
          </a:p>
          <a:p>
            <a:pPr marL="92710">
              <a:spcBef>
                <a:spcPts val="605"/>
              </a:spcBef>
            </a:pPr>
            <a:r>
              <a:rPr lang="en-US" sz="800" b="1" spc="-5" dirty="0">
                <a:latin typeface="Calibri"/>
                <a:cs typeface="Calibri"/>
              </a:rPr>
              <a:t>1B. Aligned the instructional framework to maximize instructional  time in the classroom.</a:t>
            </a:r>
          </a:p>
          <a:p>
            <a:pPr marL="92710">
              <a:spcBef>
                <a:spcPts val="605"/>
              </a:spcBef>
            </a:pPr>
            <a:r>
              <a:rPr lang="en-US" sz="800" b="1" spc="-5" dirty="0">
                <a:latin typeface="Calibri"/>
                <a:cs typeface="Calibri"/>
              </a:rPr>
              <a:t>1c.Integrate reading strategies and fluency facts into all exploratory courses</a:t>
            </a:r>
          </a:p>
          <a:p>
            <a:pPr marL="92710" marR="0" lvl="0" indent="0" algn="l" defTabSz="457200" rtl="0" eaLnBrk="1" fontAlgn="auto" latinLnBrk="0" hangingPunct="1">
              <a:lnSpc>
                <a:spcPct val="100000"/>
              </a:lnSpc>
              <a:spcBef>
                <a:spcPts val="605"/>
              </a:spcBef>
              <a:spcAft>
                <a:spcPts val="0"/>
              </a:spcAft>
              <a:buClrTx/>
              <a:buSzTx/>
              <a:buFontTx/>
              <a:buNone/>
              <a:tabLst/>
              <a:defRPr/>
            </a:pPr>
            <a:r>
              <a:rPr kumimoji="0" lang="en-US" sz="800" b="1" i="0" u="none" strike="noStrike" kern="1200" cap="none" spc="-5" normalizeH="0" baseline="0" noProof="0" dirty="0">
                <a:ln>
                  <a:noFill/>
                </a:ln>
                <a:solidFill>
                  <a:prstClr val="black"/>
                </a:solidFill>
                <a:effectLst/>
                <a:uLnTx/>
                <a:uFillTx/>
                <a:latin typeface="Calibri"/>
                <a:ea typeface="+mn-ea"/>
                <a:cs typeface="Calibri"/>
              </a:rPr>
              <a:t>2a. Ensure all classroom are print –rich with Literacy Centers that focus on various reading skills</a:t>
            </a:r>
          </a:p>
          <a:p>
            <a:pPr marL="92710" marR="0" lvl="0" indent="0" algn="l" defTabSz="457200" rtl="0" eaLnBrk="1" fontAlgn="auto" latinLnBrk="0" hangingPunct="1">
              <a:lnSpc>
                <a:spcPct val="100000"/>
              </a:lnSpc>
              <a:spcBef>
                <a:spcPts val="605"/>
              </a:spcBef>
              <a:spcAft>
                <a:spcPts val="0"/>
              </a:spcAft>
              <a:buClrTx/>
              <a:buSzTx/>
              <a:buFontTx/>
              <a:buNone/>
              <a:tabLst/>
              <a:defRPr/>
            </a:pPr>
            <a:r>
              <a:rPr kumimoji="0" lang="en-US" sz="800" b="1" i="0" u="none" strike="noStrike" kern="1200" cap="none" spc="-5" normalizeH="0" baseline="0" noProof="0" dirty="0">
                <a:ln>
                  <a:noFill/>
                </a:ln>
                <a:solidFill>
                  <a:prstClr val="black"/>
                </a:solidFill>
                <a:effectLst/>
                <a:uLnTx/>
                <a:uFillTx/>
                <a:latin typeface="Calibri"/>
                <a:ea typeface="+mn-ea"/>
                <a:cs typeface="Calibri"/>
              </a:rPr>
              <a:t>2b.. Ensure all classroom are using visual supports and engaging texts to increase literacy </a:t>
            </a:r>
          </a:p>
          <a:p>
            <a:pPr marL="92710">
              <a:spcBef>
                <a:spcPts val="605"/>
              </a:spcBef>
            </a:pPr>
            <a:r>
              <a:rPr lang="en-US" sz="800" b="1" spc="-5" dirty="0">
                <a:latin typeface="Calibri"/>
                <a:cs typeface="Calibri"/>
              </a:rPr>
              <a:t>3a 1Emphasize problem-solving strategies and encourage students to explain their reasoning </a:t>
            </a:r>
          </a:p>
          <a:p>
            <a:pPr marL="92710">
              <a:spcBef>
                <a:spcPts val="605"/>
              </a:spcBef>
            </a:pPr>
            <a:r>
              <a:rPr lang="en-US" sz="800" b="1" spc="-5" dirty="0">
                <a:latin typeface="Calibri"/>
                <a:cs typeface="Calibri"/>
              </a:rPr>
              <a:t>3b.  Ensure Math Centers allows students to practice a variety of difference skills at their own pace</a:t>
            </a:r>
            <a:endParaRPr kumimoji="0" lang="en-US" sz="800" b="1" i="0" u="none" strike="noStrike" kern="1200" cap="none" spc="-5" normalizeH="0" baseline="0" noProof="0" dirty="0">
              <a:ln>
                <a:noFill/>
              </a:ln>
              <a:solidFill>
                <a:prstClr val="black"/>
              </a:solidFill>
              <a:effectLst/>
              <a:uLnTx/>
              <a:uFillTx/>
              <a:latin typeface="Calibri"/>
              <a:ea typeface="+mn-ea"/>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800356" y="-126211"/>
            <a:ext cx="11608439" cy="19291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4800" i="1" dirty="0">
                <a:solidFill>
                  <a:prstClr val="black"/>
                </a:solidFill>
                <a:latin typeface="Tenorite"/>
              </a:rPr>
              <a:t>Dunbar ES </a:t>
            </a:r>
            <a:r>
              <a:rPr kumimoji="0" lang="en-US" sz="45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300082"/>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1350" b="0" i="0" u="none" strike="noStrike" kern="1200" cap="none" spc="0" normalizeH="0" baseline="0" noProof="0" dirty="0">
                <a:ln>
                  <a:noFill/>
                </a:ln>
                <a:solidFill>
                  <a:prstClr val="black"/>
                </a:solidFill>
                <a:effectLst/>
                <a:uLnTx/>
                <a:uFillTx/>
                <a:latin typeface="Tenorite"/>
                <a:ea typeface="+mn-ea"/>
                <a:cs typeface="+mn-cs"/>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824538" y="2199278"/>
            <a:ext cx="346809" cy="3646237"/>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752487" y="1770596"/>
            <a:ext cx="620683"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752487" y="5858698"/>
            <a:ext cx="584071"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83A9"/>
                </a:solidFill>
                <a:effectLst/>
                <a:uLnTx/>
                <a:uFillTx/>
                <a:latin typeface="Tenorite"/>
                <a:ea typeface="+mn-ea"/>
                <a:cs typeface="+mn-cs"/>
              </a:rPr>
              <a:t>Lower</a:t>
            </a:r>
          </a:p>
        </p:txBody>
      </p:sp>
      <p:sp>
        <p:nvSpPr>
          <p:cNvPr id="10" name="TextBox 9">
            <a:extLst>
              <a:ext uri="{FF2B5EF4-FFF2-40B4-BE49-F238E27FC236}">
                <a16:creationId xmlns:a16="http://schemas.microsoft.com/office/drawing/2014/main" id="{F301FBAB-03EF-44CA-BD3C-39B190200404}"/>
              </a:ext>
            </a:extLst>
          </p:cNvPr>
          <p:cNvSpPr txBox="1"/>
          <p:nvPr/>
        </p:nvSpPr>
        <p:spPr>
          <a:xfrm>
            <a:off x="1383917" y="1667905"/>
            <a:ext cx="7054649" cy="4939814"/>
          </a:xfrm>
          <a:prstGeom prst="rect">
            <a:avLst/>
          </a:prstGeom>
          <a:noFill/>
        </p:spPr>
        <p:txBody>
          <a:bodyPr wrap="square" rtlCol="0">
            <a:spAutoFit/>
          </a:bodyPr>
          <a:lstStyle/>
          <a:p>
            <a:pPr fontAlgn="base">
              <a:buFont typeface="+mj-lt"/>
              <a:buAutoNum type="arabicPeriod"/>
            </a:pPr>
            <a:r>
              <a:rPr lang="en-US" sz="1500" b="0" i="0" u="none" strike="noStrike" dirty="0">
                <a:solidFill>
                  <a:srgbClr val="000000"/>
                </a:solidFill>
                <a:effectLst/>
                <a:latin typeface="Arial" panose="020B0604020202020204" pitchFamily="34" charset="0"/>
              </a:rPr>
              <a:t>Attract and build capacity of talented and knowledgeable staff to meet school needs.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Ensure a safe and effective learning environment that encourages the use of an </a:t>
            </a:r>
            <a:r>
              <a:rPr lang="en-US" sz="1500" dirty="0">
                <a:solidFill>
                  <a:srgbClr val="000000"/>
                </a:solidFill>
                <a:latin typeface="Arial" panose="020B0604020202020204" pitchFamily="34" charset="0"/>
              </a:rPr>
              <a:t>instructional framework</a:t>
            </a:r>
            <a:r>
              <a:rPr lang="en-US" sz="1500" b="0" i="0" u="none" strike="noStrike" dirty="0">
                <a:solidFill>
                  <a:srgbClr val="000000"/>
                </a:solidFill>
                <a:effectLst/>
                <a:latin typeface="Arial" panose="020B0604020202020204" pitchFamily="34" charset="0"/>
              </a:rPr>
              <a:t> utilized across all content areas for more personalized learning.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Offer an academically challenging curriculum that prepares students for college, career,  and citizenship.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Ensure that all students learn about multiple topics from a variety of different viewpoints.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Build teacher capacity with the ability to meet the diverse social and academic needs  of students. </a:t>
            </a:r>
          </a:p>
          <a:p>
            <a:pPr rtl="0" fontAlgn="base">
              <a:spcBef>
                <a:spcPts val="0"/>
              </a:spcBef>
              <a:spcAft>
                <a:spcPts val="0"/>
              </a:spcAft>
              <a:buFont typeface="+mj-lt"/>
              <a:buAutoNum type="arabicPeriod"/>
            </a:pPr>
            <a:r>
              <a:rPr lang="en-US" sz="1500" dirty="0">
                <a:solidFill>
                  <a:srgbClr val="000000"/>
                </a:solidFill>
                <a:latin typeface="Arial" panose="020B0604020202020204" pitchFamily="34" charset="0"/>
              </a:rPr>
              <a:t>Effectively monitor attendance protocols and systems. </a:t>
            </a:r>
            <a:endParaRPr lang="en-US" sz="15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Create a collaborative, inclusive, and responsive school culture embracing the diverse communities that comprise the Dunbar </a:t>
            </a:r>
            <a:r>
              <a:rPr lang="en-US" sz="1500" dirty="0">
                <a:solidFill>
                  <a:srgbClr val="000000"/>
                </a:solidFill>
                <a:latin typeface="Arial" panose="020B0604020202020204" pitchFamily="34" charset="0"/>
              </a:rPr>
              <a:t>ES </a:t>
            </a:r>
            <a:r>
              <a:rPr lang="en-US" sz="1500" b="0" i="0" u="none" strike="noStrike" dirty="0">
                <a:solidFill>
                  <a:srgbClr val="000000"/>
                </a:solidFill>
                <a:effectLst/>
                <a:latin typeface="Arial" panose="020B0604020202020204" pitchFamily="34" charset="0"/>
              </a:rPr>
              <a:t>family.</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Create an environment that motivates and retains staff members.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 Effectively use existing and appropriate tools to measure, analyze, and communicate student progress.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 Provide necessary and salient resources to enhance teaching and learning in all spaces.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 Build and sustain parent engagement, community partnerships, and student voice. </a:t>
            </a:r>
          </a:p>
        </p:txBody>
      </p:sp>
    </p:spTree>
    <p:extLst>
      <p:ext uri="{BB962C8B-B14F-4D97-AF65-F5344CB8AC3E}">
        <p14:creationId xmlns:p14="http://schemas.microsoft.com/office/powerpoint/2010/main" val="159097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15EE-134F-CEEE-5B4A-837A55AB6646}"/>
              </a:ext>
            </a:extLst>
          </p:cNvPr>
          <p:cNvSpPr>
            <a:spLocks noGrp="1"/>
          </p:cNvSpPr>
          <p:nvPr>
            <p:ph type="title"/>
          </p:nvPr>
        </p:nvSpPr>
        <p:spPr>
          <a:xfrm>
            <a:off x="447556" y="214468"/>
            <a:ext cx="7766285" cy="689993"/>
          </a:xfrm>
        </p:spPr>
        <p:txBody>
          <a:bodyPr/>
          <a:lstStyle/>
          <a:p>
            <a:r>
              <a:rPr lang="en-US"/>
              <a:t>FY 26 Budget Parameters</a:t>
            </a:r>
          </a:p>
        </p:txBody>
      </p:sp>
      <p:graphicFrame>
        <p:nvGraphicFramePr>
          <p:cNvPr id="5" name="Table 4">
            <a:extLst>
              <a:ext uri="{FF2B5EF4-FFF2-40B4-BE49-F238E27FC236}">
                <a16:creationId xmlns:a16="http://schemas.microsoft.com/office/drawing/2014/main" id="{76508E58-2531-A5A5-8144-93FAF20D5ECF}"/>
              </a:ext>
            </a:extLst>
          </p:cNvPr>
          <p:cNvGraphicFramePr>
            <a:graphicFrameLocks noGrp="1"/>
          </p:cNvGraphicFramePr>
          <p:nvPr>
            <p:extLst>
              <p:ext uri="{D42A27DB-BD31-4B8C-83A1-F6EECF244321}">
                <p14:modId xmlns:p14="http://schemas.microsoft.com/office/powerpoint/2010/main" val="1579515404"/>
              </p:ext>
            </p:extLst>
          </p:nvPr>
        </p:nvGraphicFramePr>
        <p:xfrm>
          <a:off x="986828" y="983679"/>
          <a:ext cx="9641940" cy="5252949"/>
        </p:xfrm>
        <a:graphic>
          <a:graphicData uri="http://schemas.openxmlformats.org/drawingml/2006/table">
            <a:tbl>
              <a:tblPr firstRow="1" bandRow="1">
                <a:tableStyleId>{5C22544A-7EE6-4342-B048-85BDC9FD1C3A}</a:tableStyleId>
              </a:tblPr>
              <a:tblGrid>
                <a:gridCol w="4820970">
                  <a:extLst>
                    <a:ext uri="{9D8B030D-6E8A-4147-A177-3AD203B41FA5}">
                      <a16:colId xmlns:a16="http://schemas.microsoft.com/office/drawing/2014/main" val="20000"/>
                    </a:ext>
                  </a:extLst>
                </a:gridCol>
                <a:gridCol w="482097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FY26 Ranked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l"/>
                      <a:r>
                        <a:rPr lang="en-US" sz="1400" dirty="0"/>
                        <a:t>1) Attract and build capacity of talented and knowledgeable staff to meet school needs.</a:t>
                      </a:r>
                    </a:p>
                  </a:txBody>
                  <a:tcPr/>
                </a:tc>
                <a:tc>
                  <a:txBody>
                    <a:bodyPr/>
                    <a:lstStyle/>
                    <a:p>
                      <a:pPr algn="l"/>
                      <a:r>
                        <a:rPr lang="en-US" sz="1400" dirty="0"/>
                        <a:t>Recruiting and retaining highly skilled educators is key to a school’s success. Building staff capacity through ongoing professional development ensures that the school can adapt to evolving educational challenges and provide students with a top-notch learning experience.</a:t>
                      </a:r>
                    </a:p>
                  </a:txBody>
                  <a:tcPr/>
                </a:tc>
                <a:extLst>
                  <a:ext uri="{0D108BD9-81ED-4DB2-BD59-A6C34878D82A}">
                    <a16:rowId xmlns:a16="http://schemas.microsoft.com/office/drawing/2014/main" val="10001"/>
                  </a:ext>
                </a:extLst>
              </a:tr>
              <a:tr h="1101087">
                <a:tc>
                  <a:txBody>
                    <a:bodyPr/>
                    <a:lstStyle/>
                    <a:p>
                      <a:pPr algn="l"/>
                      <a:r>
                        <a:rPr lang="en-US" sz="1400" dirty="0"/>
                        <a:t>Ensure a safe and effective learning environment that encourages the use of an instructional framework to explicitly teach reading and math.</a:t>
                      </a:r>
                    </a:p>
                  </a:txBody>
                  <a:tcPr/>
                </a:tc>
                <a:tc>
                  <a:txBody>
                    <a:bodyPr/>
                    <a:lstStyle/>
                    <a:p>
                      <a:pPr algn="l"/>
                      <a:r>
                        <a:rPr lang="en-US" sz="1400" dirty="0"/>
                        <a:t>A safe and structured environment fosters student engagement and academic success. An instructional framework ensures consistency and effectiveness in teaching core subjects like reading and math, which are foundational to all areas of learning. </a:t>
                      </a:r>
                    </a:p>
                  </a:txBody>
                  <a:tcPr/>
                </a:tc>
                <a:extLst>
                  <a:ext uri="{0D108BD9-81ED-4DB2-BD59-A6C34878D82A}">
                    <a16:rowId xmlns:a16="http://schemas.microsoft.com/office/drawing/2014/main" val="10002"/>
                  </a:ext>
                </a:extLst>
              </a:tr>
              <a:tr h="2115244">
                <a:tc>
                  <a:txBody>
                    <a:bodyPr/>
                    <a:lstStyle/>
                    <a:p>
                      <a:pPr algn="l"/>
                      <a:r>
                        <a:rPr lang="en-US" sz="1400" dirty="0"/>
                        <a:t>Offer an academically challenging curriculum that prepares students for college and career readiness.</a:t>
                      </a:r>
                    </a:p>
                  </a:txBody>
                  <a:tcPr/>
                </a:tc>
                <a:tc>
                  <a:txBody>
                    <a:bodyPr/>
                    <a:lstStyle/>
                    <a:p>
                      <a:pPr algn="l"/>
                      <a:r>
                        <a:rPr lang="en-US" sz="1400" dirty="0"/>
                        <a:t>A challenging curriculum equips students with the skills and knowledge they need to succeed in higher education and future careers. </a:t>
                      </a:r>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AEA22536-0713-83F3-8A46-71D87B30F3A6}"/>
              </a:ext>
            </a:extLst>
          </p:cNvPr>
          <p:cNvSpPr>
            <a:spLocks noGrp="1"/>
          </p:cNvSpPr>
          <p:nvPr>
            <p:ph type="sldNum" sz="quarter" idx="11"/>
          </p:nvPr>
        </p:nvSpPr>
        <p:spPr/>
        <p:txBody>
          <a:bodyPr/>
          <a:lstStyle/>
          <a:p>
            <a:fld id="{B5CEABB6-07DC-46E8-9B57-56EC44A396E5}" type="slidenum">
              <a:rPr lang="en-US" smtClean="0"/>
              <a:pPr/>
              <a:t>23</a:t>
            </a:fld>
            <a:endParaRPr lang="en-US"/>
          </a:p>
        </p:txBody>
      </p:sp>
      <p:sp>
        <p:nvSpPr>
          <p:cNvPr id="4" name="Footer Placeholder 6">
            <a:extLst>
              <a:ext uri="{FF2B5EF4-FFF2-40B4-BE49-F238E27FC236}">
                <a16:creationId xmlns:a16="http://schemas.microsoft.com/office/drawing/2014/main" id="{7A90A95A-0918-14FB-D22D-DE25A8D30AF9}"/>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2438223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C9D7F-A5D3-1B72-05A1-891352F983B2}"/>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5E16349-8318-D1D7-B0E5-517B12E11801}"/>
              </a:ext>
            </a:extLst>
          </p:cNvPr>
          <p:cNvGraphicFramePr>
            <a:graphicFrameLocks noGrp="1"/>
          </p:cNvGraphicFramePr>
          <p:nvPr>
            <p:extLst>
              <p:ext uri="{D42A27DB-BD31-4B8C-83A1-F6EECF244321}">
                <p14:modId xmlns:p14="http://schemas.microsoft.com/office/powerpoint/2010/main" val="3334753449"/>
              </p:ext>
            </p:extLst>
          </p:nvPr>
        </p:nvGraphicFramePr>
        <p:xfrm>
          <a:off x="1294646" y="1061883"/>
          <a:ext cx="9714368" cy="5458675"/>
        </p:xfrm>
        <a:graphic>
          <a:graphicData uri="http://schemas.openxmlformats.org/drawingml/2006/table">
            <a:tbl>
              <a:tblPr firstRow="1" bandRow="1">
                <a:tableStyleId>{5C22544A-7EE6-4342-B048-85BDC9FD1C3A}</a:tableStyleId>
              </a:tblPr>
              <a:tblGrid>
                <a:gridCol w="4857184">
                  <a:extLst>
                    <a:ext uri="{9D8B030D-6E8A-4147-A177-3AD203B41FA5}">
                      <a16:colId xmlns:a16="http://schemas.microsoft.com/office/drawing/2014/main" val="20000"/>
                    </a:ext>
                  </a:extLst>
                </a:gridCol>
                <a:gridCol w="4857184">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FY26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2000" dirty="0"/>
                        <a:t>Ensure that all students learn about multiple topics from a variety of different viewpoints</a:t>
                      </a:r>
                    </a:p>
                  </a:txBody>
                  <a:tcPr/>
                </a:tc>
                <a:tc>
                  <a:txBody>
                    <a:bodyPr/>
                    <a:lstStyle/>
                    <a:p>
                      <a:pPr algn="ctr"/>
                      <a:r>
                        <a:rPr lang="en-US" sz="2000" dirty="0"/>
                        <a:t>An instructional framework ensures consistency and effectiveness in teaching core subjects like reading and math, which are foundational to all areas of learning</a:t>
                      </a:r>
                    </a:p>
                  </a:txBody>
                  <a:tcPr/>
                </a:tc>
                <a:extLst>
                  <a:ext uri="{0D108BD9-81ED-4DB2-BD59-A6C34878D82A}">
                    <a16:rowId xmlns:a16="http://schemas.microsoft.com/office/drawing/2014/main" val="10001"/>
                  </a:ext>
                </a:extLst>
              </a:tr>
              <a:tr h="1101087">
                <a:tc>
                  <a:txBody>
                    <a:bodyPr/>
                    <a:lstStyle/>
                    <a:p>
                      <a:pPr algn="ctr"/>
                      <a:r>
                        <a:rPr lang="en-US" sz="2000" dirty="0"/>
                        <a:t>Build teacher capacity with the ability to meet the diverse social and academic needs of students </a:t>
                      </a:r>
                    </a:p>
                  </a:txBody>
                  <a:tcPr/>
                </a:tc>
                <a:tc>
                  <a:txBody>
                    <a:bodyPr/>
                    <a:lstStyle/>
                    <a:p>
                      <a:pPr algn="ctr"/>
                      <a:r>
                        <a:rPr lang="en-US" sz="2000" dirty="0"/>
                        <a:t>Investing in teacher development ensures that educators are equipped with the skills and knowledge to meet diverse student needs.</a:t>
                      </a:r>
                    </a:p>
                  </a:txBody>
                  <a:tcPr/>
                </a:tc>
                <a:extLst>
                  <a:ext uri="{0D108BD9-81ED-4DB2-BD59-A6C34878D82A}">
                    <a16:rowId xmlns:a16="http://schemas.microsoft.com/office/drawing/2014/main" val="10002"/>
                  </a:ext>
                </a:extLst>
              </a:tr>
              <a:tr h="1016215">
                <a:tc>
                  <a:txBody>
                    <a:bodyPr/>
                    <a:lstStyle/>
                    <a:p>
                      <a:pPr algn="ctr"/>
                      <a:r>
                        <a:rPr lang="en-US" sz="1750" dirty="0"/>
                        <a:t>Effectively monitor attendance protocols and systems </a:t>
                      </a:r>
                    </a:p>
                  </a:txBody>
                  <a:tcPr/>
                </a:tc>
                <a:tc>
                  <a:txBody>
                    <a:bodyPr/>
                    <a:lstStyle/>
                    <a:p>
                      <a:pPr algn="ctr"/>
                      <a:r>
                        <a:rPr lang="en-US" sz="1600" dirty="0"/>
                        <a:t>Regular attendance is critical to academic achievement.</a:t>
                      </a:r>
                      <a:endParaRPr lang="en-US" sz="1750" dirty="0"/>
                    </a:p>
                  </a:txBody>
                  <a:tcPr/>
                </a:tc>
                <a:extLst>
                  <a:ext uri="{0D108BD9-81ED-4DB2-BD59-A6C34878D82A}">
                    <a16:rowId xmlns:a16="http://schemas.microsoft.com/office/drawing/2014/main" val="3820674288"/>
                  </a:ext>
                </a:extLst>
              </a:tr>
              <a:tr h="827773">
                <a:tc>
                  <a:txBody>
                    <a:bodyPr/>
                    <a:lstStyle/>
                    <a:p>
                      <a:pPr algn="ctr"/>
                      <a:r>
                        <a:rPr lang="en-US" sz="1750" dirty="0"/>
                        <a:t>Create a collaborative, inclusive, and responsive school culture embracing the diverse communities… </a:t>
                      </a:r>
                    </a:p>
                  </a:txBody>
                  <a:tcPr/>
                </a:tc>
                <a:tc>
                  <a:txBody>
                    <a:bodyPr/>
                    <a:lstStyle/>
                    <a:p>
                      <a:pPr algn="ctr"/>
                      <a:r>
                        <a:rPr lang="en-US" sz="1600" dirty="0"/>
                        <a:t>A positive school culture supports both academic and social-emotional development.</a:t>
                      </a:r>
                      <a:endParaRPr lang="en-US" sz="1750" dirty="0"/>
                    </a:p>
                  </a:txBody>
                  <a:tcP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5A596C3C-C80B-00E5-5131-79C4413B5594}"/>
              </a:ext>
            </a:extLst>
          </p:cNvPr>
          <p:cNvSpPr>
            <a:spLocks noGrp="1"/>
          </p:cNvSpPr>
          <p:nvPr>
            <p:ph type="title"/>
          </p:nvPr>
        </p:nvSpPr>
        <p:spPr>
          <a:xfrm>
            <a:off x="447556" y="214468"/>
            <a:ext cx="7766285" cy="689993"/>
          </a:xfrm>
        </p:spPr>
        <p:txBody>
          <a:bodyPr/>
          <a:lstStyle/>
          <a:p>
            <a:r>
              <a:rPr lang="en-US" dirty="0"/>
              <a:t>FY 26 Budget Parameters</a:t>
            </a:r>
          </a:p>
        </p:txBody>
      </p:sp>
      <p:sp>
        <p:nvSpPr>
          <p:cNvPr id="5" name="Slide Number Placeholder 4">
            <a:extLst>
              <a:ext uri="{FF2B5EF4-FFF2-40B4-BE49-F238E27FC236}">
                <a16:creationId xmlns:a16="http://schemas.microsoft.com/office/drawing/2014/main" id="{5CBF0FCB-B146-DAC3-6516-EC6624F9BD66}"/>
              </a:ext>
            </a:extLst>
          </p:cNvPr>
          <p:cNvSpPr>
            <a:spLocks noGrp="1"/>
          </p:cNvSpPr>
          <p:nvPr>
            <p:ph type="sldNum" sz="quarter" idx="11"/>
          </p:nvPr>
        </p:nvSpPr>
        <p:spPr/>
        <p:txBody>
          <a:bodyPr/>
          <a:lstStyle/>
          <a:p>
            <a:fld id="{B5CEABB6-07DC-46E8-9B57-56EC44A396E5}" type="slidenum">
              <a:rPr lang="en-US" smtClean="0"/>
              <a:pPr/>
              <a:t>24</a:t>
            </a:fld>
            <a:endParaRPr lang="en-US"/>
          </a:p>
        </p:txBody>
      </p:sp>
      <p:sp>
        <p:nvSpPr>
          <p:cNvPr id="7" name="Footer Placeholder 6">
            <a:extLst>
              <a:ext uri="{FF2B5EF4-FFF2-40B4-BE49-F238E27FC236}">
                <a16:creationId xmlns:a16="http://schemas.microsoft.com/office/drawing/2014/main" id="{C590F904-69F4-F610-F334-9FB6A9887A41}"/>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4047291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6E0FC-353D-DAF7-1148-89944623D0E3}"/>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D0D0145-BE1A-497B-A89C-055D24F726E0}"/>
              </a:ext>
            </a:extLst>
          </p:cNvPr>
          <p:cNvGraphicFramePr>
            <a:graphicFrameLocks noGrp="1"/>
          </p:cNvGraphicFramePr>
          <p:nvPr>
            <p:extLst>
              <p:ext uri="{D42A27DB-BD31-4B8C-83A1-F6EECF244321}">
                <p14:modId xmlns:p14="http://schemas.microsoft.com/office/powerpoint/2010/main" val="4650854"/>
              </p:ext>
            </p:extLst>
          </p:nvPr>
        </p:nvGraphicFramePr>
        <p:xfrm>
          <a:off x="1312752" y="1061883"/>
          <a:ext cx="9533300" cy="5041647"/>
        </p:xfrm>
        <a:graphic>
          <a:graphicData uri="http://schemas.openxmlformats.org/drawingml/2006/table">
            <a:tbl>
              <a:tblPr firstRow="1" bandRow="1">
                <a:tableStyleId>{5C22544A-7EE6-4342-B048-85BDC9FD1C3A}</a:tableStyleId>
              </a:tblPr>
              <a:tblGrid>
                <a:gridCol w="4766650">
                  <a:extLst>
                    <a:ext uri="{9D8B030D-6E8A-4147-A177-3AD203B41FA5}">
                      <a16:colId xmlns:a16="http://schemas.microsoft.com/office/drawing/2014/main" val="20000"/>
                    </a:ext>
                  </a:extLst>
                </a:gridCol>
                <a:gridCol w="476665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FY26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400" dirty="0"/>
                        <a:t>8. Create an environment that motivates and retains staff members </a:t>
                      </a:r>
                    </a:p>
                  </a:txBody>
                  <a:tcPr/>
                </a:tc>
                <a:tc>
                  <a:txBody>
                    <a:bodyPr/>
                    <a:lstStyle/>
                    <a:p>
                      <a:pPr algn="ctr"/>
                      <a:r>
                        <a:rPr lang="en-US" sz="1400"/>
                        <a:t>Dedicated time for students to receive specific interventions and/or</a:t>
                      </a:r>
                      <a:r>
                        <a:rPr lang="en-US" sz="1400" baseline="0"/>
                        <a:t> enrichment.</a:t>
                      </a:r>
                      <a:endParaRPr lang="en-US" sz="1400"/>
                    </a:p>
                  </a:txBody>
                  <a:tcPr/>
                </a:tc>
                <a:extLst>
                  <a:ext uri="{0D108BD9-81ED-4DB2-BD59-A6C34878D82A}">
                    <a16:rowId xmlns:a16="http://schemas.microsoft.com/office/drawing/2014/main" val="10001"/>
                  </a:ext>
                </a:extLst>
              </a:tr>
              <a:tr h="1101087">
                <a:tc>
                  <a:txBody>
                    <a:bodyPr/>
                    <a:lstStyle/>
                    <a:p>
                      <a:pPr algn="ctr"/>
                      <a:r>
                        <a:rPr lang="en-US" sz="1400" dirty="0"/>
                        <a:t>9. Effectively use existing and appropriate tools measure, analyze, and communicate student progress</a:t>
                      </a:r>
                    </a:p>
                  </a:txBody>
                  <a:tcPr/>
                </a:tc>
                <a:tc>
                  <a:txBody>
                    <a:bodyPr/>
                    <a:lstStyle/>
                    <a:p>
                      <a:pPr algn="ctr"/>
                      <a:r>
                        <a:rPr lang="en-US" sz="1400" dirty="0"/>
                        <a:t>Using data-driven approaches allows educators to monitor and address student needs in real-time.</a:t>
                      </a:r>
                    </a:p>
                  </a:txBody>
                  <a:tcPr/>
                </a:tc>
                <a:extLst>
                  <a:ext uri="{0D108BD9-81ED-4DB2-BD59-A6C34878D82A}">
                    <a16:rowId xmlns:a16="http://schemas.microsoft.com/office/drawing/2014/main" val="10002"/>
                  </a:ext>
                </a:extLst>
              </a:tr>
              <a:tr h="1016215">
                <a:tc>
                  <a:txBody>
                    <a:bodyPr/>
                    <a:lstStyle/>
                    <a:p>
                      <a:pPr algn="ctr"/>
                      <a:r>
                        <a:rPr lang="en-US" sz="1400" dirty="0"/>
                        <a:t>10. Provide necessary and salient resources to enhance teaching and learning in all spaces</a:t>
                      </a:r>
                    </a:p>
                  </a:txBody>
                  <a:tcPr/>
                </a:tc>
                <a:tc>
                  <a:txBody>
                    <a:bodyPr/>
                    <a:lstStyle/>
                    <a:p>
                      <a:pPr algn="ctr"/>
                      <a:r>
                        <a:rPr lang="en-US" sz="1400" dirty="0"/>
                        <a:t>Adequate resources enable effective teaching and learning by supporting diverse instructional strategies and student needs.</a:t>
                      </a:r>
                    </a:p>
                  </a:txBody>
                  <a:tcPr/>
                </a:tc>
                <a:extLst>
                  <a:ext uri="{0D108BD9-81ED-4DB2-BD59-A6C34878D82A}">
                    <a16:rowId xmlns:a16="http://schemas.microsoft.com/office/drawing/2014/main" val="3820674288"/>
                  </a:ext>
                </a:extLst>
              </a:tr>
              <a:tr h="827773">
                <a:tc>
                  <a:txBody>
                    <a:bodyPr/>
                    <a:lstStyle/>
                    <a:p>
                      <a:pPr algn="ctr"/>
                      <a:r>
                        <a:rPr lang="en-US" sz="1400" dirty="0"/>
                        <a:t>11. Build and sustain parent engagement, community partnerships, and student voice. </a:t>
                      </a:r>
                    </a:p>
                  </a:txBody>
                  <a:tcPr/>
                </a:tc>
                <a:tc>
                  <a:txBody>
                    <a:bodyPr/>
                    <a:lstStyle/>
                    <a:p>
                      <a:pPr algn="ctr"/>
                      <a:r>
                        <a:rPr lang="en-US" sz="1400" dirty="0"/>
                        <a:t>Engaging parents and the community creates a support network that enhances student success. Encouraging student voice promotes agency, motivation, and leadership.</a:t>
                      </a:r>
                    </a:p>
                  </a:txBody>
                  <a:tcP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EB60A570-C5F0-6585-F301-F3CA56F358B3}"/>
              </a:ext>
            </a:extLst>
          </p:cNvPr>
          <p:cNvSpPr>
            <a:spLocks noGrp="1"/>
          </p:cNvSpPr>
          <p:nvPr>
            <p:ph type="title"/>
          </p:nvPr>
        </p:nvSpPr>
        <p:spPr>
          <a:xfrm>
            <a:off x="447556" y="214468"/>
            <a:ext cx="7766285" cy="689993"/>
          </a:xfrm>
        </p:spPr>
        <p:txBody>
          <a:bodyPr/>
          <a:lstStyle/>
          <a:p>
            <a:r>
              <a:rPr lang="en-US" dirty="0"/>
              <a:t>FY 26 Budget Parameters</a:t>
            </a:r>
          </a:p>
        </p:txBody>
      </p:sp>
      <p:sp>
        <p:nvSpPr>
          <p:cNvPr id="5" name="Slide Number Placeholder 4">
            <a:extLst>
              <a:ext uri="{FF2B5EF4-FFF2-40B4-BE49-F238E27FC236}">
                <a16:creationId xmlns:a16="http://schemas.microsoft.com/office/drawing/2014/main" id="{C888D224-3188-9F4D-0A3D-4270D009D2F9}"/>
              </a:ext>
            </a:extLst>
          </p:cNvPr>
          <p:cNvSpPr>
            <a:spLocks noGrp="1"/>
          </p:cNvSpPr>
          <p:nvPr>
            <p:ph type="sldNum" sz="quarter" idx="11"/>
          </p:nvPr>
        </p:nvSpPr>
        <p:spPr/>
        <p:txBody>
          <a:bodyPr/>
          <a:lstStyle/>
          <a:p>
            <a:fld id="{B5CEABB6-07DC-46E8-9B57-56EC44A396E5}" type="slidenum">
              <a:rPr lang="en-US" smtClean="0"/>
              <a:pPr/>
              <a:t>25</a:t>
            </a:fld>
            <a:endParaRPr lang="en-US"/>
          </a:p>
        </p:txBody>
      </p:sp>
      <p:sp>
        <p:nvSpPr>
          <p:cNvPr id="7" name="Footer Placeholder 6">
            <a:extLst>
              <a:ext uri="{FF2B5EF4-FFF2-40B4-BE49-F238E27FC236}">
                <a16:creationId xmlns:a16="http://schemas.microsoft.com/office/drawing/2014/main" id="{B4FC6860-6499-7017-B45C-7CA7B7FF901A}"/>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2758185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82472-5C2A-46EF-49C6-9C8681221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E87B3-EB0B-E4C3-9996-B5E49D6A161C}"/>
              </a:ext>
            </a:extLst>
          </p:cNvPr>
          <p:cNvSpPr>
            <a:spLocks noGrp="1"/>
          </p:cNvSpPr>
          <p:nvPr>
            <p:ph type="title"/>
          </p:nvPr>
        </p:nvSpPr>
        <p:spPr>
          <a:xfrm>
            <a:off x="1467168" y="695739"/>
            <a:ext cx="6400800" cy="3615485"/>
          </a:xfrm>
        </p:spPr>
        <p:txBody>
          <a:bodyPr anchor="ctr"/>
          <a:lstStyle/>
          <a:p>
            <a:r>
              <a:rPr lang="en-US" dirty="0"/>
              <a:t>Discussion of Budget Allocation</a:t>
            </a:r>
          </a:p>
        </p:txBody>
      </p:sp>
      <p:sp>
        <p:nvSpPr>
          <p:cNvPr id="3" name="Oval 2">
            <a:extLst>
              <a:ext uri="{FF2B5EF4-FFF2-40B4-BE49-F238E27FC236}">
                <a16:creationId xmlns:a16="http://schemas.microsoft.com/office/drawing/2014/main" id="{974DB730-CC9F-9271-C681-EEF0ACED735D}"/>
              </a:ext>
            </a:extLst>
          </p:cNvPr>
          <p:cNvSpPr/>
          <p:nvPr/>
        </p:nvSpPr>
        <p:spPr>
          <a:xfrm>
            <a:off x="7401915" y="3046905"/>
            <a:ext cx="3456590" cy="345659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BD6A3C-1D29-F30F-E7A3-B56EC092AE57}"/>
              </a:ext>
            </a:extLst>
          </p:cNvPr>
          <p:cNvSpPr>
            <a:spLocks noGrp="1"/>
          </p:cNvSpPr>
          <p:nvPr>
            <p:ph type="sldNum" sz="quarter" idx="11"/>
          </p:nvPr>
        </p:nvSpPr>
        <p:spPr/>
        <p:txBody>
          <a:bodyPr/>
          <a:lstStyle/>
          <a:p>
            <a:fld id="{B5CEABB6-07DC-46E8-9B57-56EC44A396E5}" type="slidenum">
              <a:rPr lang="en-US" smtClean="0"/>
              <a:pPr/>
              <a:t>26</a:t>
            </a:fld>
            <a:endParaRPr lang="en-US"/>
          </a:p>
        </p:txBody>
      </p:sp>
    </p:spTree>
    <p:extLst>
      <p:ext uri="{BB962C8B-B14F-4D97-AF65-F5344CB8AC3E}">
        <p14:creationId xmlns:p14="http://schemas.microsoft.com/office/powerpoint/2010/main" val="963789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ABAF-6A1E-0B66-D38D-BE16BBC53D93}"/>
              </a:ext>
            </a:extLst>
          </p:cNvPr>
          <p:cNvSpPr>
            <a:spLocks noGrp="1"/>
          </p:cNvSpPr>
          <p:nvPr>
            <p:ph type="title"/>
          </p:nvPr>
        </p:nvSpPr>
        <p:spPr>
          <a:xfrm>
            <a:off x="811184" y="621973"/>
            <a:ext cx="6275416" cy="680053"/>
          </a:xfrm>
        </p:spPr>
        <p:txBody>
          <a:bodyPr/>
          <a:lstStyle/>
          <a:p>
            <a:r>
              <a:rPr lang="en-US"/>
              <a:t>Executive Summary</a:t>
            </a:r>
          </a:p>
        </p:txBody>
      </p:sp>
      <p:graphicFrame>
        <p:nvGraphicFramePr>
          <p:cNvPr id="8" name="Subtitle 2">
            <a:extLst>
              <a:ext uri="{FF2B5EF4-FFF2-40B4-BE49-F238E27FC236}">
                <a16:creationId xmlns:a16="http://schemas.microsoft.com/office/drawing/2014/main" id="{6E0716C0-46D4-FC71-7FA6-98517E3D264E}"/>
              </a:ext>
            </a:extLst>
          </p:cNvPr>
          <p:cNvGraphicFramePr>
            <a:graphicFrameLocks/>
          </p:cNvGraphicFramePr>
          <p:nvPr>
            <p:extLst>
              <p:ext uri="{D42A27DB-BD31-4B8C-83A1-F6EECF244321}">
                <p14:modId xmlns:p14="http://schemas.microsoft.com/office/powerpoint/2010/main" val="2390606079"/>
              </p:ext>
            </p:extLst>
          </p:nvPr>
        </p:nvGraphicFramePr>
        <p:xfrm>
          <a:off x="595834" y="1302026"/>
          <a:ext cx="7266019" cy="4897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84731E-5E9A-34DC-ECAB-6910AF139576}"/>
              </a:ext>
            </a:extLst>
          </p:cNvPr>
          <p:cNvSpPr>
            <a:spLocks noGrp="1"/>
          </p:cNvSpPr>
          <p:nvPr>
            <p:ph type="sldNum" sz="quarter" idx="11"/>
          </p:nvPr>
        </p:nvSpPr>
        <p:spPr/>
        <p:txBody>
          <a:bodyPr/>
          <a:lstStyle/>
          <a:p>
            <a:fld id="{B5CEABB6-07DC-46E8-9B57-56EC44A396E5}" type="slidenum">
              <a:rPr lang="en-US" smtClean="0"/>
              <a:pPr/>
              <a:t>27</a:t>
            </a:fld>
            <a:endParaRPr lang="en-US"/>
          </a:p>
        </p:txBody>
      </p:sp>
    </p:spTree>
    <p:extLst>
      <p:ext uri="{BB962C8B-B14F-4D97-AF65-F5344CB8AC3E}">
        <p14:creationId xmlns:p14="http://schemas.microsoft.com/office/powerpoint/2010/main" val="758969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736896" y="121620"/>
            <a:ext cx="10718207" cy="600540"/>
          </a:xfrm>
        </p:spPr>
        <p:txBody>
          <a:bodyPr/>
          <a:lstStyle/>
          <a:p>
            <a:pPr algn="ctr"/>
            <a:r>
              <a:rPr lang="en-US"/>
              <a:t>School Allocation Tab Overview</a:t>
            </a:r>
          </a:p>
        </p:txBody>
      </p:sp>
      <p:sp>
        <p:nvSpPr>
          <p:cNvPr id="4" name="TextBox 3">
            <a:extLst>
              <a:ext uri="{FF2B5EF4-FFF2-40B4-BE49-F238E27FC236}">
                <a16:creationId xmlns:a16="http://schemas.microsoft.com/office/drawing/2014/main" id="{2FD3CF36-FB91-B1E8-60E3-3EBC38A9D755}"/>
              </a:ext>
            </a:extLst>
          </p:cNvPr>
          <p:cNvSpPr txBox="1"/>
          <p:nvPr/>
        </p:nvSpPr>
        <p:spPr>
          <a:xfrm>
            <a:off x="1352907" y="776181"/>
            <a:ext cx="9715887" cy="923330"/>
          </a:xfrm>
          <a:prstGeom prst="rect">
            <a:avLst/>
          </a:prstGeom>
          <a:noFill/>
        </p:spPr>
        <p:txBody>
          <a:bodyPr wrap="square" lIns="91440" tIns="45720" rIns="91440" bIns="45720" anchor="t">
            <a:spAutoFit/>
          </a:bodyPr>
          <a:lstStyle/>
          <a:p>
            <a:pPr marR="0" lvl="0"/>
            <a:r>
              <a:rPr lang="en-US" sz="1800">
                <a:effectLst/>
                <a:ea typeface="Times New Roman" panose="02020603050405020304" pitchFamily="18" charset="0"/>
                <a:cs typeface="Aptos" panose="020B0004020202020204" pitchFamily="34" charset="0"/>
              </a:rPr>
              <a:t>The </a:t>
            </a:r>
            <a:r>
              <a:rPr lang="en-US" sz="1800" b="1">
                <a:effectLst/>
                <a:ea typeface="Times New Roman" panose="02020603050405020304" pitchFamily="18" charset="0"/>
                <a:cs typeface="Aptos" panose="020B0004020202020204" pitchFamily="34" charset="0"/>
              </a:rPr>
              <a:t>Allocation Tab</a:t>
            </a:r>
            <a:r>
              <a:rPr lang="en-US" sz="1800">
                <a:effectLst/>
                <a:ea typeface="Times New Roman" panose="02020603050405020304" pitchFamily="18" charset="0"/>
                <a:cs typeface="Aptos" panose="020B0004020202020204" pitchFamily="34" charset="0"/>
              </a:rPr>
              <a:t> has 3 tables that show the allocations for </a:t>
            </a:r>
            <a:r>
              <a:rPr lang="en-US" sz="1800" b="1">
                <a:solidFill>
                  <a:schemeClr val="tx2"/>
                </a:solidFill>
                <a:effectLst/>
                <a:ea typeface="Times New Roman" panose="02020603050405020304" pitchFamily="18" charset="0"/>
                <a:cs typeface="Aptos" panose="020B0004020202020204" pitchFamily="34" charset="0"/>
              </a:rPr>
              <a:t>FY26</a:t>
            </a:r>
            <a:r>
              <a:rPr lang="en-US" sz="1800" b="1">
                <a:effectLst/>
                <a:ea typeface="Times New Roman" panose="02020603050405020304" pitchFamily="18" charset="0"/>
                <a:cs typeface="Aptos" panose="020B0004020202020204" pitchFamily="34" charset="0"/>
              </a:rPr>
              <a:t>, </a:t>
            </a:r>
            <a:r>
              <a:rPr lang="en-US" sz="1800" b="1">
                <a:solidFill>
                  <a:schemeClr val="tx2"/>
                </a:solidFill>
                <a:effectLst/>
                <a:ea typeface="Times New Roman" panose="02020603050405020304" pitchFamily="18" charset="0"/>
                <a:cs typeface="Aptos" panose="020B0004020202020204" pitchFamily="34" charset="0"/>
              </a:rPr>
              <a:t>FY25</a:t>
            </a:r>
            <a:r>
              <a:rPr lang="en-US" sz="1800" b="1">
                <a:effectLst/>
                <a:ea typeface="Times New Roman" panose="02020603050405020304" pitchFamily="18" charset="0"/>
                <a:cs typeface="Aptos" panose="020B0004020202020204" pitchFamily="34" charset="0"/>
              </a:rPr>
              <a:t>, </a:t>
            </a:r>
            <a:r>
              <a:rPr lang="en-US" sz="1800">
                <a:effectLst/>
                <a:ea typeface="Times New Roman" panose="02020603050405020304" pitchFamily="18" charset="0"/>
                <a:cs typeface="Aptos" panose="020B0004020202020204" pitchFamily="34" charset="0"/>
              </a:rPr>
              <a:t>and the</a:t>
            </a:r>
            <a:r>
              <a:rPr lang="en-US" sz="1800" b="1">
                <a:effectLst/>
                <a:ea typeface="Times New Roman" panose="02020603050405020304" pitchFamily="18" charset="0"/>
                <a:cs typeface="Aptos" panose="020B0004020202020204" pitchFamily="34" charset="0"/>
              </a:rPr>
              <a:t> </a:t>
            </a:r>
            <a:r>
              <a:rPr lang="en-US" sz="1800" b="1">
                <a:solidFill>
                  <a:schemeClr val="tx2"/>
                </a:solidFill>
                <a:effectLst/>
                <a:ea typeface="Times New Roman" panose="02020603050405020304" pitchFamily="18" charset="0"/>
                <a:cs typeface="Aptos" panose="020B0004020202020204" pitchFamily="34" charset="0"/>
              </a:rPr>
              <a:t>Change</a:t>
            </a:r>
            <a:r>
              <a:rPr lang="en-US" sz="1800">
                <a:effectLst/>
                <a:ea typeface="Times New Roman" panose="02020603050405020304" pitchFamily="18" charset="0"/>
                <a:cs typeface="Aptos" panose="020B0004020202020204" pitchFamily="34" charset="0"/>
              </a:rPr>
              <a:t> in each area.  This helps you understand how our school earned funds and positions for FY26 in comparison to FY25, and how changes in each line impact our overall school budget. </a:t>
            </a:r>
            <a:endParaRPr lang="en-US"/>
          </a:p>
        </p:txBody>
      </p:sp>
      <p:pic>
        <p:nvPicPr>
          <p:cNvPr id="5" name="Picture 4">
            <a:extLst>
              <a:ext uri="{FF2B5EF4-FFF2-40B4-BE49-F238E27FC236}">
                <a16:creationId xmlns:a16="http://schemas.microsoft.com/office/drawing/2014/main" id="{000509A5-07AF-7AEC-6EC4-D9741BB2694F}"/>
              </a:ext>
            </a:extLst>
          </p:cNvPr>
          <p:cNvPicPr>
            <a:picLocks noChangeAspect="1"/>
          </p:cNvPicPr>
          <p:nvPr/>
        </p:nvPicPr>
        <p:blipFill>
          <a:blip r:embed="rId3"/>
          <a:stretch>
            <a:fillRect/>
          </a:stretch>
        </p:blipFill>
        <p:spPr>
          <a:xfrm>
            <a:off x="736896" y="1901265"/>
            <a:ext cx="10947911" cy="4430919"/>
          </a:xfrm>
          <a:prstGeom prst="rect">
            <a:avLst/>
          </a:prstGeom>
        </p:spPr>
      </p:pic>
      <p:sp>
        <p:nvSpPr>
          <p:cNvPr id="7" name="Flowchart: Terminator 6">
            <a:extLst>
              <a:ext uri="{FF2B5EF4-FFF2-40B4-BE49-F238E27FC236}">
                <a16:creationId xmlns:a16="http://schemas.microsoft.com/office/drawing/2014/main" id="{CF22F2BE-C8E5-B3C7-26CA-B24C9B626F2E}"/>
              </a:ext>
            </a:extLst>
          </p:cNvPr>
          <p:cNvSpPr/>
          <p:nvPr/>
        </p:nvSpPr>
        <p:spPr>
          <a:xfrm>
            <a:off x="9571383" y="1812315"/>
            <a:ext cx="1192695" cy="407882"/>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lowchart: Terminator 9">
            <a:extLst>
              <a:ext uri="{FF2B5EF4-FFF2-40B4-BE49-F238E27FC236}">
                <a16:creationId xmlns:a16="http://schemas.microsoft.com/office/drawing/2014/main" id="{61A7DBB9-ED77-82DC-DEC5-1AF755FCA603}"/>
              </a:ext>
            </a:extLst>
          </p:cNvPr>
          <p:cNvSpPr/>
          <p:nvPr/>
        </p:nvSpPr>
        <p:spPr>
          <a:xfrm>
            <a:off x="1088483" y="1812315"/>
            <a:ext cx="2867291" cy="407882"/>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lowchart: Terminator 12">
            <a:extLst>
              <a:ext uri="{FF2B5EF4-FFF2-40B4-BE49-F238E27FC236}">
                <a16:creationId xmlns:a16="http://schemas.microsoft.com/office/drawing/2014/main" id="{D7599528-1D33-0183-A1A3-172A570DFF61}"/>
              </a:ext>
            </a:extLst>
          </p:cNvPr>
          <p:cNvSpPr/>
          <p:nvPr/>
        </p:nvSpPr>
        <p:spPr>
          <a:xfrm>
            <a:off x="5018155" y="1822712"/>
            <a:ext cx="2764184" cy="407882"/>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Slide Number Placeholder 1">
            <a:extLst>
              <a:ext uri="{FF2B5EF4-FFF2-40B4-BE49-F238E27FC236}">
                <a16:creationId xmlns:a16="http://schemas.microsoft.com/office/drawing/2014/main" id="{386AAC1F-F970-F307-79DA-7AD7F506401C}"/>
              </a:ext>
            </a:extLst>
          </p:cNvPr>
          <p:cNvSpPr>
            <a:spLocks noGrp="1"/>
          </p:cNvSpPr>
          <p:nvPr>
            <p:ph type="sldNum" sz="quarter" idx="11"/>
          </p:nvPr>
        </p:nvSpPr>
        <p:spPr/>
        <p:txBody>
          <a:bodyPr/>
          <a:lstStyle/>
          <a:p>
            <a:fld id="{B5CEABB6-07DC-46E8-9B57-56EC44A396E5}" type="slidenum">
              <a:rPr lang="en-US" smtClean="0"/>
              <a:pPr/>
              <a:t>28</a:t>
            </a:fld>
            <a:endParaRPr lang="en-US"/>
          </a:p>
        </p:txBody>
      </p:sp>
      <p:sp>
        <p:nvSpPr>
          <p:cNvPr id="3" name="Footer Placeholder 6">
            <a:extLst>
              <a:ext uri="{FF2B5EF4-FFF2-40B4-BE49-F238E27FC236}">
                <a16:creationId xmlns:a16="http://schemas.microsoft.com/office/drawing/2014/main" id="{0277D73D-15D5-8BF0-57CE-825136C2B2FE}"/>
              </a:ext>
            </a:extLst>
          </p:cNvPr>
          <p:cNvSpPr>
            <a:spLocks noGrp="1"/>
          </p:cNvSpPr>
          <p:nvPr>
            <p:ph type="ftr" sz="quarter" idx="3"/>
          </p:nvPr>
        </p:nvSpPr>
        <p:spPr>
          <a:xfrm>
            <a:off x="9967294" y="6451961"/>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2440634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9D18-43B9-79D2-8724-B0E4467A2205}"/>
              </a:ext>
            </a:extLst>
          </p:cNvPr>
          <p:cNvSpPr>
            <a:spLocks noGrp="1"/>
          </p:cNvSpPr>
          <p:nvPr>
            <p:ph type="title"/>
          </p:nvPr>
        </p:nvSpPr>
        <p:spPr>
          <a:xfrm>
            <a:off x="115446" y="0"/>
            <a:ext cx="10569630" cy="586409"/>
          </a:xfrm>
        </p:spPr>
        <p:txBody>
          <a:bodyPr/>
          <a:lstStyle/>
          <a:p>
            <a:r>
              <a:rPr lang="en-US" dirty="0"/>
              <a:t>Dunbar ES SSF Allocations</a:t>
            </a:r>
          </a:p>
        </p:txBody>
      </p:sp>
      <p:sp>
        <p:nvSpPr>
          <p:cNvPr id="4" name="Slide Number Placeholder 3">
            <a:extLst>
              <a:ext uri="{FF2B5EF4-FFF2-40B4-BE49-F238E27FC236}">
                <a16:creationId xmlns:a16="http://schemas.microsoft.com/office/drawing/2014/main" id="{87C6991F-DDA8-71E0-C391-3145D9AEEF79}"/>
              </a:ext>
            </a:extLst>
          </p:cNvPr>
          <p:cNvSpPr>
            <a:spLocks noGrp="1"/>
          </p:cNvSpPr>
          <p:nvPr>
            <p:ph type="sldNum" sz="quarter" idx="12"/>
          </p:nvPr>
        </p:nvSpPr>
        <p:spPr/>
        <p:txBody>
          <a:bodyPr/>
          <a:lstStyle/>
          <a:p>
            <a:fld id="{AEC10A0C-BB77-FD4A-8FA4-D4334D01E3A4}" type="slidenum">
              <a:rPr lang="en-US" smtClean="0"/>
              <a:pPr/>
              <a:t>29</a:t>
            </a:fld>
            <a:endParaRPr lang="en-US"/>
          </a:p>
        </p:txBody>
      </p:sp>
      <p:sp>
        <p:nvSpPr>
          <p:cNvPr id="3" name="Footer Placeholder 2">
            <a:extLst>
              <a:ext uri="{FF2B5EF4-FFF2-40B4-BE49-F238E27FC236}">
                <a16:creationId xmlns:a16="http://schemas.microsoft.com/office/drawing/2014/main" id="{898EEA50-6889-6A8A-595F-8EB29B560F30}"/>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pic>
        <p:nvPicPr>
          <p:cNvPr id="6" name="Picture 5" descr="A close-up of a document&#10;&#10;Description automatically generated">
            <a:extLst>
              <a:ext uri="{FF2B5EF4-FFF2-40B4-BE49-F238E27FC236}">
                <a16:creationId xmlns:a16="http://schemas.microsoft.com/office/drawing/2014/main" id="{A8BDBBE2-2D5B-6A02-5F93-843C07BB2982}"/>
              </a:ext>
            </a:extLst>
          </p:cNvPr>
          <p:cNvPicPr>
            <a:picLocks noChangeAspect="1"/>
          </p:cNvPicPr>
          <p:nvPr/>
        </p:nvPicPr>
        <p:blipFill>
          <a:blip r:embed="rId2"/>
          <a:stretch>
            <a:fillRect/>
          </a:stretch>
        </p:blipFill>
        <p:spPr>
          <a:xfrm>
            <a:off x="161097" y="975970"/>
            <a:ext cx="11869806" cy="4906060"/>
          </a:xfrm>
          <a:prstGeom prst="rect">
            <a:avLst/>
          </a:prstGeom>
        </p:spPr>
      </p:pic>
      <p:sp>
        <p:nvSpPr>
          <p:cNvPr id="7" name="Flowchart: Terminator 6">
            <a:extLst>
              <a:ext uri="{FF2B5EF4-FFF2-40B4-BE49-F238E27FC236}">
                <a16:creationId xmlns:a16="http://schemas.microsoft.com/office/drawing/2014/main" id="{712AA7B7-DAB4-82CD-374B-7CF9050B72B8}"/>
              </a:ext>
            </a:extLst>
          </p:cNvPr>
          <p:cNvSpPr/>
          <p:nvPr/>
        </p:nvSpPr>
        <p:spPr>
          <a:xfrm>
            <a:off x="486317" y="975970"/>
            <a:ext cx="2867291" cy="407882"/>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Flowchart: Terminator 8">
            <a:extLst>
              <a:ext uri="{FF2B5EF4-FFF2-40B4-BE49-F238E27FC236}">
                <a16:creationId xmlns:a16="http://schemas.microsoft.com/office/drawing/2014/main" id="{AC52510F-E3E3-6C59-E03F-5BE719132A3A}"/>
              </a:ext>
            </a:extLst>
          </p:cNvPr>
          <p:cNvSpPr/>
          <p:nvPr/>
        </p:nvSpPr>
        <p:spPr>
          <a:xfrm>
            <a:off x="4913351" y="937068"/>
            <a:ext cx="2867291" cy="446784"/>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lowchart: Terminator 9">
            <a:extLst>
              <a:ext uri="{FF2B5EF4-FFF2-40B4-BE49-F238E27FC236}">
                <a16:creationId xmlns:a16="http://schemas.microsoft.com/office/drawing/2014/main" id="{BEBB3B95-6239-0714-B603-7CEA38DFBC4D}"/>
              </a:ext>
            </a:extLst>
          </p:cNvPr>
          <p:cNvSpPr/>
          <p:nvPr/>
        </p:nvSpPr>
        <p:spPr>
          <a:xfrm>
            <a:off x="8727069" y="892832"/>
            <a:ext cx="2867291" cy="407882"/>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377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870820" y="685800"/>
            <a:ext cx="6742554" cy="3615485"/>
          </a:xfrm>
        </p:spPr>
        <p:txBody>
          <a:bodyPr anchor="ctr"/>
          <a:lstStyle/>
          <a:p>
            <a:r>
              <a:rPr lang="en-US" dirty="0"/>
              <a:t>Action Items:</a:t>
            </a:r>
            <a:br>
              <a:rPr lang="en-US" dirty="0"/>
            </a:br>
            <a:r>
              <a:rPr lang="en-US" sz="4400" dirty="0"/>
              <a:t>Preparing for</a:t>
            </a:r>
            <a:br>
              <a:rPr lang="en-US" sz="4400" dirty="0"/>
            </a:br>
            <a:r>
              <a:rPr lang="en-US" sz="4400" dirty="0"/>
              <a:t>Budget Development</a:t>
            </a:r>
          </a:p>
        </p:txBody>
      </p:sp>
      <p:sp>
        <p:nvSpPr>
          <p:cNvPr id="3" name="Oval 2">
            <a:extLst>
              <a:ext uri="{FF2B5EF4-FFF2-40B4-BE49-F238E27FC236}">
                <a16:creationId xmlns:a16="http://schemas.microsoft.com/office/drawing/2014/main" id="{AF1F4F49-AE23-5045-2AD5-E7957A1F3B64}"/>
              </a:ext>
            </a:extLst>
          </p:cNvPr>
          <p:cNvSpPr/>
          <p:nvPr/>
        </p:nvSpPr>
        <p:spPr>
          <a:xfrm>
            <a:off x="7401915" y="3046905"/>
            <a:ext cx="3456590" cy="345659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1879410-6864-CD6A-EF88-39D8FF573F25}"/>
              </a:ext>
            </a:extLst>
          </p:cNvPr>
          <p:cNvSpPr>
            <a:spLocks noGrp="1"/>
          </p:cNvSpPr>
          <p:nvPr>
            <p:ph type="sldNum" sz="quarter" idx="11"/>
          </p:nvPr>
        </p:nvSpPr>
        <p:spPr/>
        <p:txBody>
          <a:bodyPr/>
          <a:lstStyle/>
          <a:p>
            <a:fld id="{B5CEABB6-07DC-46E8-9B57-56EC44A396E5}" type="slidenum">
              <a:rPr lang="en-US" smtClean="0"/>
              <a:pPr/>
              <a:t>3</a:t>
            </a:fld>
            <a:endParaRPr lang="en-US"/>
          </a:p>
        </p:txBody>
      </p:sp>
    </p:spTree>
    <p:extLst>
      <p:ext uri="{BB962C8B-B14F-4D97-AF65-F5344CB8AC3E}">
        <p14:creationId xmlns:p14="http://schemas.microsoft.com/office/powerpoint/2010/main" val="1198221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FE7E5-66C1-349C-3B37-41BBFD5F0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F1E69-3432-4486-746A-FB4CD4999E9C}"/>
              </a:ext>
            </a:extLst>
          </p:cNvPr>
          <p:cNvSpPr>
            <a:spLocks noGrp="1"/>
          </p:cNvSpPr>
          <p:nvPr>
            <p:ph type="title"/>
          </p:nvPr>
        </p:nvSpPr>
        <p:spPr>
          <a:xfrm>
            <a:off x="115446" y="0"/>
            <a:ext cx="10569630" cy="675861"/>
          </a:xfrm>
        </p:spPr>
        <p:txBody>
          <a:bodyPr/>
          <a:lstStyle/>
          <a:p>
            <a:r>
              <a:rPr lang="en-US" dirty="0"/>
              <a:t>Dunbar ES Additional Earnings</a:t>
            </a:r>
          </a:p>
        </p:txBody>
      </p:sp>
      <p:sp>
        <p:nvSpPr>
          <p:cNvPr id="4" name="Slide Number Placeholder 3">
            <a:extLst>
              <a:ext uri="{FF2B5EF4-FFF2-40B4-BE49-F238E27FC236}">
                <a16:creationId xmlns:a16="http://schemas.microsoft.com/office/drawing/2014/main" id="{8DDEC7C9-B515-F7B2-C290-C53EE7AD7A97}"/>
              </a:ext>
            </a:extLst>
          </p:cNvPr>
          <p:cNvSpPr>
            <a:spLocks noGrp="1"/>
          </p:cNvSpPr>
          <p:nvPr>
            <p:ph type="sldNum" sz="quarter" idx="12"/>
          </p:nvPr>
        </p:nvSpPr>
        <p:spPr/>
        <p:txBody>
          <a:bodyPr/>
          <a:lstStyle/>
          <a:p>
            <a:fld id="{AEC10A0C-BB77-FD4A-8FA4-D4334D01E3A4}" type="slidenum">
              <a:rPr lang="en-US" smtClean="0"/>
              <a:pPr/>
              <a:t>30</a:t>
            </a:fld>
            <a:endParaRPr lang="en-US"/>
          </a:p>
        </p:txBody>
      </p:sp>
      <p:sp>
        <p:nvSpPr>
          <p:cNvPr id="3" name="Footer Placeholder 2">
            <a:extLst>
              <a:ext uri="{FF2B5EF4-FFF2-40B4-BE49-F238E27FC236}">
                <a16:creationId xmlns:a16="http://schemas.microsoft.com/office/drawing/2014/main" id="{B84E0D3D-AB4D-51B8-6950-ABDC2846D55D}"/>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pic>
        <p:nvPicPr>
          <p:cNvPr id="6" name="Picture 5" descr="A screenshot of a spreadsheet&#10;&#10;Description automatically generated">
            <a:extLst>
              <a:ext uri="{FF2B5EF4-FFF2-40B4-BE49-F238E27FC236}">
                <a16:creationId xmlns:a16="http://schemas.microsoft.com/office/drawing/2014/main" id="{30C7FE8A-6A3A-D8DD-A422-2D2413C846B3}"/>
              </a:ext>
            </a:extLst>
          </p:cNvPr>
          <p:cNvPicPr>
            <a:picLocks noChangeAspect="1"/>
          </p:cNvPicPr>
          <p:nvPr/>
        </p:nvPicPr>
        <p:blipFill>
          <a:blip r:embed="rId2"/>
          <a:stretch>
            <a:fillRect/>
          </a:stretch>
        </p:blipFill>
        <p:spPr>
          <a:xfrm>
            <a:off x="735680" y="675862"/>
            <a:ext cx="10569629" cy="5229984"/>
          </a:xfrm>
          <a:prstGeom prst="rect">
            <a:avLst/>
          </a:prstGeom>
        </p:spPr>
      </p:pic>
    </p:spTree>
    <p:extLst>
      <p:ext uri="{BB962C8B-B14F-4D97-AF65-F5344CB8AC3E}">
        <p14:creationId xmlns:p14="http://schemas.microsoft.com/office/powerpoint/2010/main" val="2601817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871E-88AF-DF10-1311-98C617AA3E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CC83-1DB2-2358-C22B-45B1EAA3492C}"/>
              </a:ext>
            </a:extLst>
          </p:cNvPr>
          <p:cNvSpPr>
            <a:spLocks noGrp="1"/>
          </p:cNvSpPr>
          <p:nvPr>
            <p:ph type="title"/>
          </p:nvPr>
        </p:nvSpPr>
        <p:spPr>
          <a:xfrm>
            <a:off x="736896" y="121620"/>
            <a:ext cx="10718207" cy="600540"/>
          </a:xfrm>
        </p:spPr>
        <p:txBody>
          <a:bodyPr/>
          <a:lstStyle/>
          <a:p>
            <a:pPr algn="ctr"/>
            <a:r>
              <a:rPr lang="en-US"/>
              <a:t>Summary Tab Overview</a:t>
            </a:r>
          </a:p>
        </p:txBody>
      </p:sp>
      <p:graphicFrame>
        <p:nvGraphicFramePr>
          <p:cNvPr id="2" name="Table 1">
            <a:extLst>
              <a:ext uri="{FF2B5EF4-FFF2-40B4-BE49-F238E27FC236}">
                <a16:creationId xmlns:a16="http://schemas.microsoft.com/office/drawing/2014/main" id="{FB50BE05-D1CF-D7B3-7FFD-162537B69831}"/>
              </a:ext>
            </a:extLst>
          </p:cNvPr>
          <p:cNvGraphicFramePr>
            <a:graphicFrameLocks noGrp="1"/>
          </p:cNvGraphicFramePr>
          <p:nvPr/>
        </p:nvGraphicFramePr>
        <p:xfrm>
          <a:off x="299751" y="722160"/>
          <a:ext cx="7204293" cy="5539498"/>
        </p:xfrm>
        <a:graphic>
          <a:graphicData uri="http://schemas.openxmlformats.org/drawingml/2006/table">
            <a:tbl>
              <a:tblPr/>
              <a:tblGrid>
                <a:gridCol w="2425073">
                  <a:extLst>
                    <a:ext uri="{9D8B030D-6E8A-4147-A177-3AD203B41FA5}">
                      <a16:colId xmlns:a16="http://schemas.microsoft.com/office/drawing/2014/main" val="3849296698"/>
                    </a:ext>
                  </a:extLst>
                </a:gridCol>
                <a:gridCol w="585678">
                  <a:extLst>
                    <a:ext uri="{9D8B030D-6E8A-4147-A177-3AD203B41FA5}">
                      <a16:colId xmlns:a16="http://schemas.microsoft.com/office/drawing/2014/main" val="1077783019"/>
                    </a:ext>
                  </a:extLst>
                </a:gridCol>
                <a:gridCol w="613130">
                  <a:extLst>
                    <a:ext uri="{9D8B030D-6E8A-4147-A177-3AD203B41FA5}">
                      <a16:colId xmlns:a16="http://schemas.microsoft.com/office/drawing/2014/main" val="3719666683"/>
                    </a:ext>
                  </a:extLst>
                </a:gridCol>
                <a:gridCol w="823609">
                  <a:extLst>
                    <a:ext uri="{9D8B030D-6E8A-4147-A177-3AD203B41FA5}">
                      <a16:colId xmlns:a16="http://schemas.microsoft.com/office/drawing/2014/main" val="2019260614"/>
                    </a:ext>
                  </a:extLst>
                </a:gridCol>
                <a:gridCol w="844199">
                  <a:extLst>
                    <a:ext uri="{9D8B030D-6E8A-4147-A177-3AD203B41FA5}">
                      <a16:colId xmlns:a16="http://schemas.microsoft.com/office/drawing/2014/main" val="689053540"/>
                    </a:ext>
                  </a:extLst>
                </a:gridCol>
                <a:gridCol w="1912604">
                  <a:extLst>
                    <a:ext uri="{9D8B030D-6E8A-4147-A177-3AD203B41FA5}">
                      <a16:colId xmlns:a16="http://schemas.microsoft.com/office/drawing/2014/main" val="1342250569"/>
                    </a:ext>
                  </a:extLst>
                </a:gridCol>
              </a:tblGrid>
              <a:tr h="347364">
                <a:tc>
                  <a:txBody>
                    <a:bodyPr/>
                    <a:lstStyle/>
                    <a:p>
                      <a:pPr algn="ctr" fontAlgn="b"/>
                      <a:r>
                        <a:rPr lang="en-US" sz="1000" b="1" i="0" u="none" strike="noStrike">
                          <a:solidFill>
                            <a:srgbClr val="000000"/>
                          </a:solidFill>
                          <a:effectLst/>
                          <a:latin typeface="Calibri"/>
                        </a:rPr>
                        <a:t>Position Title</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Earned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Funded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Staffed</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Dif</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Comments</a:t>
                      </a:r>
                    </a:p>
                  </a:txBody>
                  <a:tcPr marL="0" marR="0" marT="0" marB="0" anchor="b">
                    <a:lnL>
                      <a:noFill/>
                    </a:lnL>
                    <a:lnR>
                      <a:noFill/>
                    </a:lnR>
                    <a:lnT>
                      <a:noFill/>
                    </a:lnT>
                    <a:lnB>
                      <a:noFill/>
                    </a:lnB>
                    <a:noFill/>
                  </a:tcPr>
                </a:tc>
                <a:extLst>
                  <a:ext uri="{0D108BD9-81ED-4DB2-BD59-A6C34878D82A}">
                    <a16:rowId xmlns:a16="http://schemas.microsoft.com/office/drawing/2014/main" val="2299039323"/>
                  </a:ext>
                </a:extLst>
              </a:tr>
              <a:tr h="236838">
                <a:tc>
                  <a:txBody>
                    <a:bodyPr/>
                    <a:lstStyle/>
                    <a:p>
                      <a:pPr algn="l" fontAlgn="t"/>
                      <a:r>
                        <a:rPr lang="en-US" sz="1300" b="1" i="0" u="none" strike="noStrike">
                          <a:solidFill>
                            <a:srgbClr val="FFFFFF"/>
                          </a:solidFill>
                          <a:effectLst/>
                          <a:latin typeface="Calibri"/>
                        </a:rPr>
                        <a:t>Teachers</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608030"/>
                  </a:ext>
                </a:extLst>
              </a:tr>
              <a:tr h="291488">
                <a:tc>
                  <a:txBody>
                    <a:bodyPr/>
                    <a:lstStyle/>
                    <a:p>
                      <a:pPr algn="l" fontAlgn="b"/>
                      <a:r>
                        <a:rPr lang="en-US" sz="900" b="1" i="0" u="none" strike="noStrike">
                          <a:effectLst/>
                          <a:latin typeface="Arial"/>
                        </a:rPr>
                        <a:t>Middle School Core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BDD7EE"/>
                      </a:bgClr>
                    </a:pattFill>
                  </a:tcPr>
                </a:tc>
                <a:tc>
                  <a:txBody>
                    <a:bodyPr/>
                    <a:lstStyle/>
                    <a:p>
                      <a:pPr algn="l" fontAlgn="b"/>
                      <a:r>
                        <a:rPr lang="en-US" sz="900" b="1" i="0" u="none" strike="noStrike">
                          <a:effectLst/>
                          <a:latin typeface="Arial"/>
                        </a:rPr>
                        <a:t>            49.50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(49.50)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49774177"/>
                  </a:ext>
                </a:extLst>
              </a:tr>
              <a:tr h="291488">
                <a:tc>
                  <a:txBody>
                    <a:bodyPr/>
                    <a:lstStyle/>
                    <a:p>
                      <a:pPr algn="l" fontAlgn="b"/>
                      <a:r>
                        <a:rPr lang="en-US" sz="900" b="1" i="0" u="none" strike="noStrike">
                          <a:effectLst/>
                          <a:latin typeface="Arial"/>
                        </a:rPr>
                        <a:t>Middle Electives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1" i="0" u="none" strike="noStrike">
                        <a:effectLst/>
                        <a:latin typeface="Arial"/>
                      </a:endParaRPr>
                    </a:p>
                  </a:txBody>
                  <a:tcPr marL="0" marR="0" marT="0" marB="0" anchor="b">
                    <a:lnL>
                      <a:noFill/>
                    </a:lnL>
                    <a:lnR>
                      <a:noFill/>
                    </a:lnR>
                    <a:lnT>
                      <a:noFill/>
                    </a:lnT>
                    <a:lnB>
                      <a:noFill/>
                    </a:lnB>
                    <a:pattFill prst="upDiag">
                      <a:fgClr>
                        <a:srgbClr val="8EA9DB"/>
                      </a:fgClr>
                      <a:bgClr>
                        <a:srgbClr val="BDD7EE"/>
                      </a:bgClr>
                    </a:pattFill>
                  </a:tcPr>
                </a:tc>
                <a:tc>
                  <a:txBody>
                    <a:bodyPr/>
                    <a:lstStyle/>
                    <a:p>
                      <a:pPr algn="l" fontAlgn="b"/>
                      <a:r>
                        <a:rPr lang="en-US" sz="900" b="1" i="0" u="none" strike="noStrike">
                          <a:effectLst/>
                          <a:latin typeface="Arial"/>
                        </a:rPr>
                        <a:t>            19.00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(19.00)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05183689"/>
                  </a:ext>
                </a:extLst>
              </a:tr>
              <a:tr h="291488">
                <a:tc>
                  <a:txBody>
                    <a:bodyPr/>
                    <a:lstStyle/>
                    <a:p>
                      <a:pPr algn="l" fontAlgn="b"/>
                      <a:r>
                        <a:rPr lang="en-US" sz="900" b="0" i="0" u="none" strike="noStrike">
                          <a:effectLst/>
                          <a:latin typeface="Arial"/>
                        </a:rPr>
                        <a:t>Teacher Math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31945960"/>
                  </a:ext>
                </a:extLst>
              </a:tr>
              <a:tr h="291488">
                <a:tc>
                  <a:txBody>
                    <a:bodyPr/>
                    <a:lstStyle/>
                    <a:p>
                      <a:pPr algn="l" fontAlgn="b"/>
                      <a:r>
                        <a:rPr lang="en-US" sz="900" b="0" i="0" u="none" strike="noStrike">
                          <a:effectLst/>
                          <a:latin typeface="Arial"/>
                        </a:rPr>
                        <a:t>Teacher Science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20333119"/>
                  </a:ext>
                </a:extLst>
              </a:tr>
              <a:tr h="291488">
                <a:tc>
                  <a:txBody>
                    <a:bodyPr/>
                    <a:lstStyle/>
                    <a:p>
                      <a:pPr algn="l" fontAlgn="b"/>
                      <a:r>
                        <a:rPr lang="en-US" sz="900" b="0" i="0" u="none" strike="noStrike">
                          <a:effectLst/>
                          <a:latin typeface="Arial"/>
                        </a:rPr>
                        <a:t>Teacher Social Studies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41580826"/>
                  </a:ext>
                </a:extLst>
              </a:tr>
              <a:tr h="291488">
                <a:tc>
                  <a:txBody>
                    <a:bodyPr/>
                    <a:lstStyle/>
                    <a:p>
                      <a:pPr algn="l" fontAlgn="b"/>
                      <a:r>
                        <a:rPr lang="en-US" sz="900" b="0" i="0" u="none" strike="noStrike">
                          <a:effectLst/>
                          <a:latin typeface="Arial"/>
                        </a:rPr>
                        <a:t>Teacher ELA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0686954"/>
                  </a:ext>
                </a:extLst>
              </a:tr>
              <a:tr h="291488">
                <a:tc>
                  <a:txBody>
                    <a:bodyPr/>
                    <a:lstStyle/>
                    <a:p>
                      <a:pPr algn="l" fontAlgn="b"/>
                      <a:r>
                        <a:rPr lang="en-US" sz="900" b="0" i="0" u="none" strike="noStrike">
                          <a:effectLst/>
                          <a:latin typeface="Arial"/>
                        </a:rPr>
                        <a:t>Teacher Art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15526107"/>
                  </a:ext>
                </a:extLst>
              </a:tr>
              <a:tr h="291488">
                <a:tc>
                  <a:txBody>
                    <a:bodyPr/>
                    <a:lstStyle/>
                    <a:p>
                      <a:pPr algn="l" fontAlgn="b"/>
                      <a:r>
                        <a:rPr lang="en-US" sz="900" b="0" i="0" u="none" strike="noStrike">
                          <a:effectLst/>
                          <a:latin typeface="Arial"/>
                        </a:rPr>
                        <a:t>Teacher Band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0036414"/>
                  </a:ext>
                </a:extLst>
              </a:tr>
              <a:tr h="291488">
                <a:tc>
                  <a:txBody>
                    <a:bodyPr/>
                    <a:lstStyle/>
                    <a:p>
                      <a:pPr algn="l" fontAlgn="b"/>
                      <a:r>
                        <a:rPr lang="en-US" sz="900" b="0" i="0" u="none" strike="noStrike">
                          <a:effectLst/>
                          <a:latin typeface="Arial"/>
                        </a:rPr>
                        <a:t>Teacher Music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09817513"/>
                  </a:ext>
                </a:extLst>
              </a:tr>
              <a:tr h="291488">
                <a:tc>
                  <a:txBody>
                    <a:bodyPr/>
                    <a:lstStyle/>
                    <a:p>
                      <a:pPr algn="l" fontAlgn="b"/>
                      <a:r>
                        <a:rPr lang="en-US" sz="900" b="0" i="0" u="none" strike="noStrike">
                          <a:effectLst/>
                          <a:latin typeface="Arial"/>
                        </a:rPr>
                        <a:t>Teacher Orchestra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99329978"/>
                  </a:ext>
                </a:extLst>
              </a:tr>
              <a:tr h="291488">
                <a:tc>
                  <a:txBody>
                    <a:bodyPr/>
                    <a:lstStyle/>
                    <a:p>
                      <a:pPr algn="l" fontAlgn="b"/>
                      <a:r>
                        <a:rPr lang="en-US" sz="900" b="0" i="0" u="none" strike="noStrike">
                          <a:effectLst/>
                          <a:latin typeface="Arial"/>
                        </a:rPr>
                        <a:t>Teacher Physical Ed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23078089"/>
                  </a:ext>
                </a:extLst>
              </a:tr>
              <a:tr h="291488">
                <a:tc>
                  <a:txBody>
                    <a:bodyPr/>
                    <a:lstStyle/>
                    <a:p>
                      <a:pPr algn="l" fontAlgn="b"/>
                      <a:r>
                        <a:rPr lang="en-US" sz="900" b="0" i="0" u="none" strike="noStrike">
                          <a:effectLst/>
                          <a:latin typeface="Arial"/>
                        </a:rPr>
                        <a:t>Teacher Performing Arts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54511642"/>
                  </a:ext>
                </a:extLst>
              </a:tr>
              <a:tr h="291488">
                <a:tc>
                  <a:txBody>
                    <a:bodyPr/>
                    <a:lstStyle/>
                    <a:p>
                      <a:pPr algn="l" fontAlgn="b"/>
                      <a:r>
                        <a:rPr lang="en-US" sz="900" b="0" i="0" u="none" strike="noStrike">
                          <a:effectLst/>
                          <a:latin typeface="Arial"/>
                        </a:rPr>
                        <a:t>Teacher World Language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83442037"/>
                  </a:ext>
                </a:extLst>
              </a:tr>
              <a:tr h="291488">
                <a:tc>
                  <a:txBody>
                    <a:bodyPr/>
                    <a:lstStyle/>
                    <a:p>
                      <a:pPr algn="l" fontAlgn="b"/>
                      <a:r>
                        <a:rPr lang="en-US" sz="900" b="0" i="0" u="none" strike="noStrike">
                          <a:effectLst/>
                          <a:latin typeface="Arial"/>
                        </a:rPr>
                        <a:t>Teacher Gifted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r>
                        <a:rPr lang="en-US" sz="900" b="0" i="0" u="none" strike="noStrike">
                          <a:effectLst/>
                          <a:latin typeface="Arial"/>
                        </a:rPr>
                        <a:t>            13.00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60864203"/>
                  </a:ext>
                </a:extLst>
              </a:tr>
              <a:tr h="291488">
                <a:tc>
                  <a:txBody>
                    <a:bodyPr/>
                    <a:lstStyle/>
                    <a:p>
                      <a:pPr algn="l" fontAlgn="b"/>
                      <a:r>
                        <a:rPr lang="en-US" sz="900" b="0" i="0" u="none" strike="noStrike">
                          <a:effectLst/>
                          <a:latin typeface="Arial"/>
                        </a:rPr>
                        <a:t>Teacher Social Emotional Learning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010834"/>
                  </a:ext>
                </a:extLst>
              </a:tr>
              <a:tr h="291488">
                <a:tc>
                  <a:txBody>
                    <a:bodyPr/>
                    <a:lstStyle/>
                    <a:p>
                      <a:pPr algn="l" fontAlgn="b"/>
                      <a:r>
                        <a:rPr lang="en-US" sz="900" b="1" i="0" u="none" strike="noStrike">
                          <a:effectLst/>
                          <a:latin typeface="Arial"/>
                        </a:rPr>
                        <a:t>EIP TEACHERS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900" b="1" i="0" u="none" strike="noStrike">
                          <a:effectLst/>
                          <a:latin typeface="Arial"/>
                        </a:rPr>
                        <a:t>             3.50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1.50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41321253"/>
                  </a:ext>
                </a:extLst>
              </a:tr>
              <a:tr h="291488">
                <a:tc>
                  <a:txBody>
                    <a:bodyPr/>
                    <a:lstStyle/>
                    <a:p>
                      <a:pPr algn="l" fontAlgn="b"/>
                      <a:r>
                        <a:rPr lang="en-US" sz="900" b="0" i="0" u="none" strike="noStrike">
                          <a:effectLst/>
                          <a:latin typeface="Arial"/>
                        </a:rPr>
                        <a:t>Teacher REP 6-12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69440323"/>
                  </a:ext>
                </a:extLst>
              </a:tr>
            </a:tbl>
          </a:graphicData>
        </a:graphic>
      </p:graphicFrame>
      <p:sp>
        <p:nvSpPr>
          <p:cNvPr id="3" name="TextBox 2">
            <a:extLst>
              <a:ext uri="{FF2B5EF4-FFF2-40B4-BE49-F238E27FC236}">
                <a16:creationId xmlns:a16="http://schemas.microsoft.com/office/drawing/2014/main" id="{97098B45-32A8-674C-1602-5C2F3FCCC9F8}"/>
              </a:ext>
            </a:extLst>
          </p:cNvPr>
          <p:cNvSpPr txBox="1"/>
          <p:nvPr/>
        </p:nvSpPr>
        <p:spPr>
          <a:xfrm rot="20164409">
            <a:off x="862134" y="3145272"/>
            <a:ext cx="5178344" cy="707886"/>
          </a:xfrm>
          <a:prstGeom prst="rect">
            <a:avLst/>
          </a:prstGeom>
          <a:solidFill>
            <a:schemeClr val="accent1">
              <a:lumMod val="60000"/>
              <a:lumOff val="40000"/>
            </a:schemeClr>
          </a:solidFill>
        </p:spPr>
        <p:txBody>
          <a:bodyPr wrap="square" rtlCol="0">
            <a:spAutoFit/>
          </a:bodyPr>
          <a:lstStyle/>
          <a:p>
            <a:pPr algn="ctr"/>
            <a:r>
              <a:rPr lang="en-US" sz="4000" b="1">
                <a:ln w="12700">
                  <a:solidFill>
                    <a:schemeClr val="tx1">
                      <a:lumMod val="50000"/>
                      <a:lumOff val="50000"/>
                    </a:schemeClr>
                  </a:solidFill>
                  <a:prstDash val="solid"/>
                </a:ln>
                <a:solidFill>
                  <a:srgbClr val="C00000"/>
                </a:solidFill>
                <a:latin typeface="Calibri" panose="020F0502020204030204" pitchFamily="34" charset="0"/>
                <a:cs typeface="Calibri" panose="020F0502020204030204" pitchFamily="34" charset="0"/>
              </a:rPr>
              <a:t>Example</a:t>
            </a:r>
          </a:p>
        </p:txBody>
      </p:sp>
      <p:sp>
        <p:nvSpPr>
          <p:cNvPr id="7" name="Flowchart: Terminator 6">
            <a:extLst>
              <a:ext uri="{FF2B5EF4-FFF2-40B4-BE49-F238E27FC236}">
                <a16:creationId xmlns:a16="http://schemas.microsoft.com/office/drawing/2014/main" id="{A5C06F02-69DC-C693-07D4-E04D78DC589C}"/>
              </a:ext>
            </a:extLst>
          </p:cNvPr>
          <p:cNvSpPr/>
          <p:nvPr/>
        </p:nvSpPr>
        <p:spPr>
          <a:xfrm>
            <a:off x="2802836" y="88401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lowchart: Terminator 7">
            <a:extLst>
              <a:ext uri="{FF2B5EF4-FFF2-40B4-BE49-F238E27FC236}">
                <a16:creationId xmlns:a16="http://schemas.microsoft.com/office/drawing/2014/main" id="{D44347FC-0F1B-7757-AEA9-B992657002A6}"/>
              </a:ext>
            </a:extLst>
          </p:cNvPr>
          <p:cNvSpPr/>
          <p:nvPr/>
        </p:nvSpPr>
        <p:spPr>
          <a:xfrm>
            <a:off x="3404941" y="884012"/>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Terminator 10">
            <a:extLst>
              <a:ext uri="{FF2B5EF4-FFF2-40B4-BE49-F238E27FC236}">
                <a16:creationId xmlns:a16="http://schemas.microsoft.com/office/drawing/2014/main" id="{ADE3B388-53B4-D51C-E165-0661DCFA6814}"/>
              </a:ext>
            </a:extLst>
          </p:cNvPr>
          <p:cNvSpPr/>
          <p:nvPr/>
        </p:nvSpPr>
        <p:spPr>
          <a:xfrm>
            <a:off x="4114190" y="897262"/>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lowchart: Terminator 12">
            <a:extLst>
              <a:ext uri="{FF2B5EF4-FFF2-40B4-BE49-F238E27FC236}">
                <a16:creationId xmlns:a16="http://schemas.microsoft.com/office/drawing/2014/main" id="{82D21DCC-2EB9-2745-8D11-48BC27C184D7}"/>
              </a:ext>
            </a:extLst>
          </p:cNvPr>
          <p:cNvSpPr/>
          <p:nvPr/>
        </p:nvSpPr>
        <p:spPr>
          <a:xfrm>
            <a:off x="4881336" y="884011"/>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lowchart: Terminator 13">
            <a:extLst>
              <a:ext uri="{FF2B5EF4-FFF2-40B4-BE49-F238E27FC236}">
                <a16:creationId xmlns:a16="http://schemas.microsoft.com/office/drawing/2014/main" id="{A3355D1B-0609-F793-FFFE-9C043F0014BE}"/>
              </a:ext>
            </a:extLst>
          </p:cNvPr>
          <p:cNvSpPr/>
          <p:nvPr/>
        </p:nvSpPr>
        <p:spPr>
          <a:xfrm>
            <a:off x="6095999" y="884012"/>
            <a:ext cx="911088"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14">
            <a:extLst>
              <a:ext uri="{FF2B5EF4-FFF2-40B4-BE49-F238E27FC236}">
                <a16:creationId xmlns:a16="http://schemas.microsoft.com/office/drawing/2014/main" id="{B58CB94A-AF9E-F58D-C669-0A3BDF4BF643}"/>
              </a:ext>
            </a:extLst>
          </p:cNvPr>
          <p:cNvSpPr txBox="1"/>
          <p:nvPr/>
        </p:nvSpPr>
        <p:spPr>
          <a:xfrm>
            <a:off x="7542530" y="901606"/>
            <a:ext cx="4381421" cy="5524589"/>
          </a:xfrm>
          <a:prstGeom prst="rect">
            <a:avLst/>
          </a:prstGeom>
          <a:noFill/>
        </p:spPr>
        <p:txBody>
          <a:bodyPr wrap="square" lIns="91440" tIns="45720" rIns="91440" bIns="45720" rtlCol="0" anchor="t">
            <a:spAutoFit/>
          </a:bodyPr>
          <a:lstStyle/>
          <a:p>
            <a:pPr>
              <a:spcAft>
                <a:spcPts val="600"/>
              </a:spcAft>
            </a:pPr>
            <a:r>
              <a:rPr lang="en-US" sz="1700"/>
              <a:t>The Summary Tab provides a summary of the staff in our school. The columns show how many positions are:</a:t>
            </a:r>
          </a:p>
          <a:p>
            <a:pPr marL="285750" indent="-285750">
              <a:spcAft>
                <a:spcPts val="600"/>
              </a:spcAft>
              <a:buFont typeface="Arial" panose="020B0604020202020204" pitchFamily="34" charset="0"/>
              <a:buChar char="•"/>
            </a:pPr>
            <a:r>
              <a:rPr lang="en-US" sz="1600" b="1" u="sng">
                <a:solidFill>
                  <a:schemeClr val="accent4"/>
                </a:solidFill>
              </a:rPr>
              <a:t>Earned</a:t>
            </a:r>
            <a:r>
              <a:rPr lang="en-US" sz="1600"/>
              <a:t> – positions allocated by district departments. There is no school-level flexibility with these positions. </a:t>
            </a:r>
            <a:endParaRPr lang="en-US" sz="1600">
              <a:solidFill>
                <a:srgbClr val="000000"/>
              </a:solidFill>
            </a:endParaRPr>
          </a:p>
          <a:p>
            <a:pPr marL="285750" indent="-285750">
              <a:spcAft>
                <a:spcPts val="600"/>
              </a:spcAft>
              <a:buFont typeface="Arial" panose="020B0604020202020204" pitchFamily="34" charset="0"/>
              <a:buChar char="•"/>
            </a:pPr>
            <a:r>
              <a:rPr lang="en-US" sz="1600" b="1" u="sng">
                <a:solidFill>
                  <a:schemeClr val="accent4"/>
                </a:solidFill>
              </a:rPr>
              <a:t>Funded</a:t>
            </a:r>
            <a:r>
              <a:rPr lang="en-US" sz="1600"/>
              <a:t> – District’s recommended staffing for positions where there is school-level flexibility with staffing the position.</a:t>
            </a:r>
            <a:endParaRPr lang="en-US" sz="1600">
              <a:solidFill>
                <a:srgbClr val="000000"/>
              </a:solidFill>
            </a:endParaRPr>
          </a:p>
          <a:p>
            <a:pPr marL="285750" indent="-285750">
              <a:spcAft>
                <a:spcPts val="600"/>
              </a:spcAft>
              <a:buFont typeface="Arial" panose="020B0604020202020204" pitchFamily="34" charset="0"/>
              <a:buChar char="•"/>
            </a:pPr>
            <a:r>
              <a:rPr lang="en-US" sz="1600" b="1" u="sng">
                <a:solidFill>
                  <a:schemeClr val="accent4"/>
                </a:solidFill>
              </a:rPr>
              <a:t>Staffed</a:t>
            </a:r>
            <a:r>
              <a:rPr lang="en-US" sz="1600"/>
              <a:t> – This shows how the position is currently staffed at the school.</a:t>
            </a:r>
            <a:endParaRPr lang="en-US" sz="1600">
              <a:solidFill>
                <a:srgbClr val="000000"/>
              </a:solidFill>
              <a:cs typeface="Sabon Next LT"/>
            </a:endParaRPr>
          </a:p>
          <a:p>
            <a:pPr marL="285750" indent="-285750">
              <a:spcAft>
                <a:spcPts val="600"/>
              </a:spcAft>
              <a:buFont typeface="Arial" panose="020B0604020202020204" pitchFamily="34" charset="0"/>
              <a:buChar char="•"/>
            </a:pPr>
            <a:r>
              <a:rPr lang="en-US" sz="1600" b="1" u="sng">
                <a:solidFill>
                  <a:schemeClr val="accent4"/>
                </a:solidFill>
                <a:cs typeface="Sabon Next LT"/>
              </a:rPr>
              <a:t>Difference</a:t>
            </a:r>
            <a:r>
              <a:rPr lang="en-US" sz="1600">
                <a:cs typeface="Sabon Next LT"/>
              </a:rPr>
              <a:t>—This shows the difference between the recommendation in the Funded column and the Staffed Column.</a:t>
            </a:r>
            <a:endParaRPr lang="en-US" sz="1600">
              <a:solidFill>
                <a:srgbClr val="000000"/>
              </a:solidFill>
              <a:cs typeface="Sabon Next LT"/>
            </a:endParaRPr>
          </a:p>
          <a:p>
            <a:pPr marL="285750" indent="-285750">
              <a:spcAft>
                <a:spcPts val="600"/>
              </a:spcAft>
              <a:buFont typeface="Arial" panose="020B0604020202020204" pitchFamily="34" charset="0"/>
              <a:buChar char="•"/>
            </a:pPr>
            <a:r>
              <a:rPr lang="en-US" sz="1600" b="1" u="sng">
                <a:solidFill>
                  <a:schemeClr val="accent4"/>
                </a:solidFill>
                <a:cs typeface="Sabon Next LT"/>
              </a:rPr>
              <a:t>Comments:</a:t>
            </a:r>
            <a:r>
              <a:rPr lang="en-US" sz="1600">
                <a:cs typeface="Sabon Next LT"/>
              </a:rPr>
              <a:t> The principal must provide comments if there is a difference in what is Funded and Staffed. </a:t>
            </a:r>
            <a:r>
              <a:rPr lang="en-US" sz="1600" u="sng">
                <a:cs typeface="Sabon Next LT"/>
              </a:rPr>
              <a:t>Principals and GO Teams will discuss the rationale provided for the Comments section. </a:t>
            </a:r>
            <a:endParaRPr lang="en-US" sz="1600"/>
          </a:p>
          <a:p>
            <a:pPr marL="111125" indent="-111125">
              <a:buFont typeface="Calibri" panose="020B0604020202020204" pitchFamily="34" charset="0"/>
              <a:buChar char="-"/>
            </a:pPr>
            <a:endParaRPr lang="en-US" sz="1600">
              <a:cs typeface="Sabon Next LT"/>
            </a:endParaRPr>
          </a:p>
        </p:txBody>
      </p:sp>
      <p:sp>
        <p:nvSpPr>
          <p:cNvPr id="4" name="Slide Number Placeholder 3">
            <a:extLst>
              <a:ext uri="{FF2B5EF4-FFF2-40B4-BE49-F238E27FC236}">
                <a16:creationId xmlns:a16="http://schemas.microsoft.com/office/drawing/2014/main" id="{C8B97F77-95CB-AA67-BE1E-1957FDA53573}"/>
              </a:ext>
            </a:extLst>
          </p:cNvPr>
          <p:cNvSpPr>
            <a:spLocks noGrp="1"/>
          </p:cNvSpPr>
          <p:nvPr>
            <p:ph type="sldNum" sz="quarter" idx="11"/>
          </p:nvPr>
        </p:nvSpPr>
        <p:spPr/>
        <p:txBody>
          <a:bodyPr/>
          <a:lstStyle/>
          <a:p>
            <a:fld id="{B5CEABB6-07DC-46E8-9B57-56EC44A396E5}" type="slidenum">
              <a:rPr lang="en-US" smtClean="0"/>
              <a:pPr/>
              <a:t>31</a:t>
            </a:fld>
            <a:endParaRPr lang="en-US"/>
          </a:p>
        </p:txBody>
      </p:sp>
      <p:sp>
        <p:nvSpPr>
          <p:cNvPr id="5" name="Footer Placeholder 6">
            <a:extLst>
              <a:ext uri="{FF2B5EF4-FFF2-40B4-BE49-F238E27FC236}">
                <a16:creationId xmlns:a16="http://schemas.microsoft.com/office/drawing/2014/main" id="{3102D544-7CEA-E32B-DAED-7504552922AC}"/>
              </a:ext>
            </a:extLst>
          </p:cNvPr>
          <p:cNvSpPr>
            <a:spLocks noGrp="1"/>
          </p:cNvSpPr>
          <p:nvPr>
            <p:ph type="ftr" sz="quarter" idx="3"/>
          </p:nvPr>
        </p:nvSpPr>
        <p:spPr>
          <a:xfrm>
            <a:off x="9907005" y="6472058"/>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2276168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3EB2C-377D-B2B9-FFA0-6FA54414C40E}"/>
              </a:ext>
            </a:extLst>
          </p:cNvPr>
          <p:cNvSpPr>
            <a:spLocks noGrp="1"/>
          </p:cNvSpPr>
          <p:nvPr>
            <p:ph type="sldNum" sz="quarter" idx="12"/>
          </p:nvPr>
        </p:nvSpPr>
        <p:spPr/>
        <p:txBody>
          <a:bodyPr/>
          <a:lstStyle/>
          <a:p>
            <a:fld id="{AEC10A0C-BB77-FD4A-8FA4-D4334D01E3A4}" type="slidenum">
              <a:rPr lang="en-US" smtClean="0"/>
              <a:pPr/>
              <a:t>32</a:t>
            </a:fld>
            <a:endParaRPr lang="en-US"/>
          </a:p>
        </p:txBody>
      </p:sp>
      <p:sp>
        <p:nvSpPr>
          <p:cNvPr id="2" name="Footer Placeholder 1">
            <a:extLst>
              <a:ext uri="{FF2B5EF4-FFF2-40B4-BE49-F238E27FC236}">
                <a16:creationId xmlns:a16="http://schemas.microsoft.com/office/drawing/2014/main" id="{4884E781-78B4-B707-E89D-3DEF3F6BF506}"/>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pic>
        <p:nvPicPr>
          <p:cNvPr id="7" name="Picture 6" descr="A screenshot of a computer&#10;&#10;Description automatically generated">
            <a:extLst>
              <a:ext uri="{FF2B5EF4-FFF2-40B4-BE49-F238E27FC236}">
                <a16:creationId xmlns:a16="http://schemas.microsoft.com/office/drawing/2014/main" id="{7057301E-C357-A549-A0E4-48DA424AC65F}"/>
              </a:ext>
            </a:extLst>
          </p:cNvPr>
          <p:cNvPicPr>
            <a:picLocks noChangeAspect="1"/>
          </p:cNvPicPr>
          <p:nvPr/>
        </p:nvPicPr>
        <p:blipFill>
          <a:blip r:embed="rId2"/>
          <a:stretch>
            <a:fillRect/>
          </a:stretch>
        </p:blipFill>
        <p:spPr>
          <a:xfrm>
            <a:off x="0" y="1224796"/>
            <a:ext cx="12192000" cy="4408407"/>
          </a:xfrm>
          <a:prstGeom prst="rect">
            <a:avLst/>
          </a:prstGeom>
        </p:spPr>
      </p:pic>
    </p:spTree>
    <p:extLst>
      <p:ext uri="{BB962C8B-B14F-4D97-AF65-F5344CB8AC3E}">
        <p14:creationId xmlns:p14="http://schemas.microsoft.com/office/powerpoint/2010/main" val="249503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B92CBE-4106-C9ED-35B0-ECF3091D3A1C}"/>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3" name="Slide Number Placeholder 2">
            <a:extLst>
              <a:ext uri="{FF2B5EF4-FFF2-40B4-BE49-F238E27FC236}">
                <a16:creationId xmlns:a16="http://schemas.microsoft.com/office/drawing/2014/main" id="{2BA3B618-4CDF-3DB5-E27F-95A8D21C8D82}"/>
              </a:ext>
            </a:extLst>
          </p:cNvPr>
          <p:cNvSpPr>
            <a:spLocks noGrp="1"/>
          </p:cNvSpPr>
          <p:nvPr>
            <p:ph type="sldNum" sz="quarter" idx="12"/>
          </p:nvPr>
        </p:nvSpPr>
        <p:spPr/>
        <p:txBody>
          <a:bodyPr/>
          <a:lstStyle/>
          <a:p>
            <a:fld id="{AEC10A0C-BB77-FD4A-8FA4-D4334D01E3A4}" type="slidenum">
              <a:rPr lang="en-US" smtClean="0"/>
              <a:pPr/>
              <a:t>33</a:t>
            </a:fld>
            <a:endParaRPr lang="en-US"/>
          </a:p>
        </p:txBody>
      </p:sp>
      <p:pic>
        <p:nvPicPr>
          <p:cNvPr id="7" name="Picture 6" descr="A screenshot of a computer&#10;&#10;Description automatically generated">
            <a:extLst>
              <a:ext uri="{FF2B5EF4-FFF2-40B4-BE49-F238E27FC236}">
                <a16:creationId xmlns:a16="http://schemas.microsoft.com/office/drawing/2014/main" id="{0B184473-C447-AF45-ACA9-059C76DAB613}"/>
              </a:ext>
            </a:extLst>
          </p:cNvPr>
          <p:cNvPicPr>
            <a:picLocks noChangeAspect="1"/>
          </p:cNvPicPr>
          <p:nvPr/>
        </p:nvPicPr>
        <p:blipFill>
          <a:blip r:embed="rId2"/>
          <a:stretch>
            <a:fillRect/>
          </a:stretch>
        </p:blipFill>
        <p:spPr>
          <a:xfrm>
            <a:off x="0" y="1280630"/>
            <a:ext cx="12192000" cy="4296740"/>
          </a:xfrm>
          <a:prstGeom prst="rect">
            <a:avLst/>
          </a:prstGeom>
        </p:spPr>
      </p:pic>
    </p:spTree>
    <p:extLst>
      <p:ext uri="{BB962C8B-B14F-4D97-AF65-F5344CB8AC3E}">
        <p14:creationId xmlns:p14="http://schemas.microsoft.com/office/powerpoint/2010/main" val="122524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335C0E-968A-D19F-B92E-1D45FA72D836}"/>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3" name="Slide Number Placeholder 2">
            <a:extLst>
              <a:ext uri="{FF2B5EF4-FFF2-40B4-BE49-F238E27FC236}">
                <a16:creationId xmlns:a16="http://schemas.microsoft.com/office/drawing/2014/main" id="{D808998C-2261-6035-961F-4A6375E92450}"/>
              </a:ext>
            </a:extLst>
          </p:cNvPr>
          <p:cNvSpPr>
            <a:spLocks noGrp="1"/>
          </p:cNvSpPr>
          <p:nvPr>
            <p:ph type="sldNum" sz="quarter" idx="12"/>
          </p:nvPr>
        </p:nvSpPr>
        <p:spPr/>
        <p:txBody>
          <a:bodyPr/>
          <a:lstStyle/>
          <a:p>
            <a:fld id="{AEC10A0C-BB77-FD4A-8FA4-D4334D01E3A4}" type="slidenum">
              <a:rPr lang="en-US" smtClean="0"/>
              <a:pPr/>
              <a:t>34</a:t>
            </a:fld>
            <a:endParaRPr lang="en-US"/>
          </a:p>
        </p:txBody>
      </p:sp>
      <p:pic>
        <p:nvPicPr>
          <p:cNvPr id="7" name="Picture 6" descr="A screen shot of a chart&#10;&#10;Description automatically generated">
            <a:extLst>
              <a:ext uri="{FF2B5EF4-FFF2-40B4-BE49-F238E27FC236}">
                <a16:creationId xmlns:a16="http://schemas.microsoft.com/office/drawing/2014/main" id="{4AA35A93-71FE-324E-A8DE-CD5AD4012783}"/>
              </a:ext>
            </a:extLst>
          </p:cNvPr>
          <p:cNvPicPr>
            <a:picLocks noChangeAspect="1"/>
          </p:cNvPicPr>
          <p:nvPr/>
        </p:nvPicPr>
        <p:blipFill>
          <a:blip r:embed="rId2"/>
          <a:stretch>
            <a:fillRect/>
          </a:stretch>
        </p:blipFill>
        <p:spPr>
          <a:xfrm>
            <a:off x="0" y="1398267"/>
            <a:ext cx="12192000" cy="4061465"/>
          </a:xfrm>
          <a:prstGeom prst="rect">
            <a:avLst/>
          </a:prstGeom>
        </p:spPr>
      </p:pic>
    </p:spTree>
    <p:extLst>
      <p:ext uri="{BB962C8B-B14F-4D97-AF65-F5344CB8AC3E}">
        <p14:creationId xmlns:p14="http://schemas.microsoft.com/office/powerpoint/2010/main" val="1056155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E6FF-F57C-2D82-D6F2-EE9C04C1606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93AA9B-2BF5-06C3-9B96-B863C8A2CA5B}"/>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5" name="Slide Number Placeholder 4">
            <a:extLst>
              <a:ext uri="{FF2B5EF4-FFF2-40B4-BE49-F238E27FC236}">
                <a16:creationId xmlns:a16="http://schemas.microsoft.com/office/drawing/2014/main" id="{A867EB00-038C-964F-CF20-8ACC71876BE6}"/>
              </a:ext>
            </a:extLst>
          </p:cNvPr>
          <p:cNvSpPr>
            <a:spLocks noGrp="1"/>
          </p:cNvSpPr>
          <p:nvPr>
            <p:ph type="sldNum" sz="quarter" idx="12"/>
          </p:nvPr>
        </p:nvSpPr>
        <p:spPr/>
        <p:txBody>
          <a:bodyPr/>
          <a:lstStyle/>
          <a:p>
            <a:fld id="{AEC10A0C-BB77-FD4A-8FA4-D4334D01E3A4}" type="slidenum">
              <a:rPr lang="en-US" smtClean="0"/>
              <a:pPr/>
              <a:t>35</a:t>
            </a:fld>
            <a:endParaRPr lang="en-US"/>
          </a:p>
        </p:txBody>
      </p:sp>
      <p:pic>
        <p:nvPicPr>
          <p:cNvPr id="7" name="Picture 6" descr="A screen shot of a computer&#10;&#10;Description automatically generated">
            <a:extLst>
              <a:ext uri="{FF2B5EF4-FFF2-40B4-BE49-F238E27FC236}">
                <a16:creationId xmlns:a16="http://schemas.microsoft.com/office/drawing/2014/main" id="{092C268C-3B6B-042B-501B-E3DF80C63410}"/>
              </a:ext>
            </a:extLst>
          </p:cNvPr>
          <p:cNvPicPr>
            <a:picLocks noChangeAspect="1"/>
          </p:cNvPicPr>
          <p:nvPr/>
        </p:nvPicPr>
        <p:blipFill>
          <a:blip r:embed="rId2"/>
          <a:stretch>
            <a:fillRect/>
          </a:stretch>
        </p:blipFill>
        <p:spPr>
          <a:xfrm>
            <a:off x="0" y="1301511"/>
            <a:ext cx="12192000" cy="4254977"/>
          </a:xfrm>
          <a:prstGeom prst="rect">
            <a:avLst/>
          </a:prstGeom>
        </p:spPr>
      </p:pic>
    </p:spTree>
    <p:extLst>
      <p:ext uri="{BB962C8B-B14F-4D97-AF65-F5344CB8AC3E}">
        <p14:creationId xmlns:p14="http://schemas.microsoft.com/office/powerpoint/2010/main" val="2720111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B3E6F-2D0B-2E9B-7758-3D524A316F1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E985F1-557D-E01B-C206-4F109EF7C243}"/>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5" name="Slide Number Placeholder 4">
            <a:extLst>
              <a:ext uri="{FF2B5EF4-FFF2-40B4-BE49-F238E27FC236}">
                <a16:creationId xmlns:a16="http://schemas.microsoft.com/office/drawing/2014/main" id="{F46966B6-679C-EFA3-D897-B238D9E2293F}"/>
              </a:ext>
            </a:extLst>
          </p:cNvPr>
          <p:cNvSpPr>
            <a:spLocks noGrp="1"/>
          </p:cNvSpPr>
          <p:nvPr>
            <p:ph type="sldNum" sz="quarter" idx="12"/>
          </p:nvPr>
        </p:nvSpPr>
        <p:spPr/>
        <p:txBody>
          <a:bodyPr/>
          <a:lstStyle/>
          <a:p>
            <a:fld id="{AEC10A0C-BB77-FD4A-8FA4-D4334D01E3A4}" type="slidenum">
              <a:rPr lang="en-US" smtClean="0"/>
              <a:pPr/>
              <a:t>36</a:t>
            </a:fld>
            <a:endParaRPr lang="en-US"/>
          </a:p>
        </p:txBody>
      </p:sp>
      <p:pic>
        <p:nvPicPr>
          <p:cNvPr id="7" name="Picture 6" descr="A screenshot of a computer&#10;&#10;Description automatically generated">
            <a:extLst>
              <a:ext uri="{FF2B5EF4-FFF2-40B4-BE49-F238E27FC236}">
                <a16:creationId xmlns:a16="http://schemas.microsoft.com/office/drawing/2014/main" id="{F63EE668-9EF2-77CD-4E94-55F1C3821211}"/>
              </a:ext>
            </a:extLst>
          </p:cNvPr>
          <p:cNvPicPr>
            <a:picLocks noChangeAspect="1"/>
          </p:cNvPicPr>
          <p:nvPr/>
        </p:nvPicPr>
        <p:blipFill>
          <a:blip r:embed="rId2"/>
          <a:stretch>
            <a:fillRect/>
          </a:stretch>
        </p:blipFill>
        <p:spPr>
          <a:xfrm>
            <a:off x="0" y="1258136"/>
            <a:ext cx="12192000" cy="4341728"/>
          </a:xfrm>
          <a:prstGeom prst="rect">
            <a:avLst/>
          </a:prstGeom>
        </p:spPr>
      </p:pic>
    </p:spTree>
    <p:extLst>
      <p:ext uri="{BB962C8B-B14F-4D97-AF65-F5344CB8AC3E}">
        <p14:creationId xmlns:p14="http://schemas.microsoft.com/office/powerpoint/2010/main" val="1204739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5287-FCDA-F97A-43E2-4E3D8186AF03}"/>
              </a:ext>
            </a:extLst>
          </p:cNvPr>
          <p:cNvSpPr>
            <a:spLocks noGrp="1"/>
          </p:cNvSpPr>
          <p:nvPr>
            <p:ph type="title"/>
          </p:nvPr>
        </p:nvSpPr>
        <p:spPr/>
        <p:txBody>
          <a:bodyPr/>
          <a:lstStyle/>
          <a:p>
            <a:endParaRPr lang="en-US"/>
          </a:p>
        </p:txBody>
      </p:sp>
      <p:pic>
        <p:nvPicPr>
          <p:cNvPr id="6" name="Content Placeholder 5" descr="A screenshot of a computer&#10;&#10;Description automatically generated">
            <a:extLst>
              <a:ext uri="{FF2B5EF4-FFF2-40B4-BE49-F238E27FC236}">
                <a16:creationId xmlns:a16="http://schemas.microsoft.com/office/drawing/2014/main" id="{30B78EE4-11CD-74D3-B8E8-C874570420C6}"/>
              </a:ext>
            </a:extLst>
          </p:cNvPr>
          <p:cNvPicPr>
            <a:picLocks noGrp="1" noChangeAspect="1"/>
          </p:cNvPicPr>
          <p:nvPr>
            <p:ph sz="half" idx="1"/>
          </p:nvPr>
        </p:nvPicPr>
        <p:blipFill>
          <a:blip r:embed="rId2"/>
          <a:stretch>
            <a:fillRect/>
          </a:stretch>
        </p:blipFill>
        <p:spPr>
          <a:xfrm>
            <a:off x="539750" y="2474155"/>
            <a:ext cx="11118850" cy="3692453"/>
          </a:xfrm>
        </p:spPr>
      </p:pic>
      <p:sp>
        <p:nvSpPr>
          <p:cNvPr id="4" name="Slide Number Placeholder 3">
            <a:extLst>
              <a:ext uri="{FF2B5EF4-FFF2-40B4-BE49-F238E27FC236}">
                <a16:creationId xmlns:a16="http://schemas.microsoft.com/office/drawing/2014/main" id="{98BE4849-4D15-13E8-343E-3CFB4D0B3F22}"/>
              </a:ext>
            </a:extLst>
          </p:cNvPr>
          <p:cNvSpPr>
            <a:spLocks noGrp="1"/>
          </p:cNvSpPr>
          <p:nvPr>
            <p:ph type="sldNum" sz="quarter" idx="12"/>
          </p:nvPr>
        </p:nvSpPr>
        <p:spPr/>
        <p:txBody>
          <a:bodyPr/>
          <a:lstStyle/>
          <a:p>
            <a:fld id="{AEC10A0C-BB77-FD4A-8FA4-D4334D01E3A4}" type="slidenum">
              <a:rPr lang="en-US" smtClean="0"/>
              <a:pPr/>
              <a:t>37</a:t>
            </a:fld>
            <a:endParaRPr lang="en-US"/>
          </a:p>
        </p:txBody>
      </p:sp>
    </p:spTree>
    <p:extLst>
      <p:ext uri="{BB962C8B-B14F-4D97-AF65-F5344CB8AC3E}">
        <p14:creationId xmlns:p14="http://schemas.microsoft.com/office/powerpoint/2010/main" val="1763163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555B-25A1-3A64-37F0-DCA5434032EB}"/>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BCAB7B1-CD16-D1C8-A153-F39DB677AD62}"/>
              </a:ext>
            </a:extLst>
          </p:cNvPr>
          <p:cNvGraphicFramePr>
            <a:graphicFrameLocks noGrp="1"/>
          </p:cNvGraphicFramePr>
          <p:nvPr/>
        </p:nvGraphicFramePr>
        <p:xfrm>
          <a:off x="369530" y="1155890"/>
          <a:ext cx="6344267" cy="5334863"/>
        </p:xfrm>
        <a:graphic>
          <a:graphicData uri="http://schemas.openxmlformats.org/drawingml/2006/table">
            <a:tbl>
              <a:tblPr/>
              <a:tblGrid>
                <a:gridCol w="2097424">
                  <a:extLst>
                    <a:ext uri="{9D8B030D-6E8A-4147-A177-3AD203B41FA5}">
                      <a16:colId xmlns:a16="http://schemas.microsoft.com/office/drawing/2014/main" val="2132222022"/>
                    </a:ext>
                  </a:extLst>
                </a:gridCol>
                <a:gridCol w="693361">
                  <a:extLst>
                    <a:ext uri="{9D8B030D-6E8A-4147-A177-3AD203B41FA5}">
                      <a16:colId xmlns:a16="http://schemas.microsoft.com/office/drawing/2014/main" val="1035086746"/>
                    </a:ext>
                  </a:extLst>
                </a:gridCol>
                <a:gridCol w="751114">
                  <a:extLst>
                    <a:ext uri="{9D8B030D-6E8A-4147-A177-3AD203B41FA5}">
                      <a16:colId xmlns:a16="http://schemas.microsoft.com/office/drawing/2014/main" val="2933752437"/>
                    </a:ext>
                  </a:extLst>
                </a:gridCol>
                <a:gridCol w="548939">
                  <a:extLst>
                    <a:ext uri="{9D8B030D-6E8A-4147-A177-3AD203B41FA5}">
                      <a16:colId xmlns:a16="http://schemas.microsoft.com/office/drawing/2014/main" val="2142839471"/>
                    </a:ext>
                  </a:extLst>
                </a:gridCol>
                <a:gridCol w="2253429">
                  <a:extLst>
                    <a:ext uri="{9D8B030D-6E8A-4147-A177-3AD203B41FA5}">
                      <a16:colId xmlns:a16="http://schemas.microsoft.com/office/drawing/2014/main" val="1647057648"/>
                    </a:ext>
                  </a:extLst>
                </a:gridCol>
              </a:tblGrid>
              <a:tr h="213394">
                <a:tc>
                  <a:txBody>
                    <a:bodyPr/>
                    <a:lstStyle/>
                    <a:p>
                      <a:pPr algn="ctr" fontAlgn="ctr"/>
                      <a:r>
                        <a:rPr lang="en-US" sz="1100" b="1" i="0" u="none" strike="noStrike">
                          <a:solidFill>
                            <a:srgbClr val="FFFFFF"/>
                          </a:solidFill>
                          <a:effectLst/>
                          <a:latin typeface="Arial" panose="020B0604020202020204" pitchFamily="34" charset="0"/>
                        </a:rPr>
                        <a:t>Description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Rec.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Allocation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Notes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1002575392"/>
                  </a:ext>
                </a:extLst>
              </a:tr>
              <a:tr h="213394">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4244165761"/>
                  </a:ext>
                </a:extLst>
              </a:tr>
              <a:tr h="320092">
                <a:tc>
                  <a:txBody>
                    <a:bodyPr/>
                    <a:lstStyle/>
                    <a:p>
                      <a:pPr algn="r" fontAlgn="b"/>
                      <a:r>
                        <a:rPr lang="en-US" sz="1000" b="0" i="0" u="none" strike="noStrike">
                          <a:effectLst/>
                          <a:latin typeface="Arial" panose="020B0604020202020204" pitchFamily="34" charset="0"/>
                        </a:rPr>
                        <a:t> Reserve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291,149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291,149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8321126"/>
                  </a:ext>
                </a:extLst>
              </a:tr>
              <a:tr h="320092">
                <a:tc>
                  <a:txBody>
                    <a:bodyPr/>
                    <a:lstStyle/>
                    <a:p>
                      <a:pPr algn="r" fontAlgn="b"/>
                      <a:r>
                        <a:rPr lang="en-US" sz="1000" b="0" i="0" u="none" strike="noStrike">
                          <a:effectLst/>
                          <a:latin typeface="Arial" panose="020B0604020202020204" pitchFamily="34" charset="0"/>
                        </a:rPr>
                        <a:t> Teacher Stipends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4140391"/>
                  </a:ext>
                </a:extLst>
              </a:tr>
              <a:tr h="320092">
                <a:tc>
                  <a:txBody>
                    <a:bodyPr/>
                    <a:lstStyle/>
                    <a:p>
                      <a:pPr algn="r" fontAlgn="b"/>
                      <a:r>
                        <a:rPr lang="en-US" sz="1000" b="0" i="0" u="none" strike="noStrike">
                          <a:effectLst/>
                          <a:latin typeface="Arial" panose="020B0604020202020204" pitchFamily="34" charset="0"/>
                        </a:rPr>
                        <a:t> Secretary Overtime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8875893"/>
                  </a:ext>
                </a:extLst>
              </a:tr>
              <a:tr h="320092">
                <a:tc>
                  <a:txBody>
                    <a:bodyPr/>
                    <a:lstStyle/>
                    <a:p>
                      <a:pPr algn="r" fontAlgn="b"/>
                      <a:r>
                        <a:rPr lang="en-US" sz="1000" b="0" i="0" u="none" strike="noStrike">
                          <a:effectLst/>
                          <a:latin typeface="Arial" panose="020B0604020202020204" pitchFamily="34" charset="0"/>
                        </a:rPr>
                        <a:t> Contracted Services for Instruction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940982"/>
                  </a:ext>
                </a:extLst>
              </a:tr>
              <a:tr h="355657">
                <a:tc>
                  <a:txBody>
                    <a:bodyPr/>
                    <a:lstStyle/>
                    <a:p>
                      <a:pPr algn="r" fontAlgn="b"/>
                      <a:r>
                        <a:rPr lang="en-US" sz="1000" b="0" i="0" u="none" strike="noStrike">
                          <a:effectLst/>
                          <a:latin typeface="Arial" panose="020B0604020202020204" pitchFamily="34" charset="0"/>
                        </a:rPr>
                        <a:t> Contracted Services for Professional Development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5739284"/>
                  </a:ext>
                </a:extLst>
              </a:tr>
              <a:tr h="320092">
                <a:tc>
                  <a:txBody>
                    <a:bodyPr/>
                    <a:lstStyle/>
                    <a:p>
                      <a:pPr algn="r" fontAlgn="b"/>
                      <a:r>
                        <a:rPr lang="en-US" sz="1000" b="0" i="0" u="none" strike="noStrike">
                          <a:effectLst/>
                          <a:latin typeface="Arial" panose="020B0604020202020204" pitchFamily="34" charset="0"/>
                        </a:rPr>
                        <a:t> Web-based Subscriptions and Licenses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1891098"/>
                  </a:ext>
                </a:extLst>
              </a:tr>
              <a:tr h="320092">
                <a:tc>
                  <a:txBody>
                    <a:bodyPr/>
                    <a:lstStyle/>
                    <a:p>
                      <a:pPr algn="r" fontAlgn="b"/>
                      <a:r>
                        <a:rPr lang="en-US" sz="1000" b="0" i="0" u="none" strike="noStrike">
                          <a:effectLst/>
                          <a:latin typeface="Arial" panose="020B0604020202020204" pitchFamily="34" charset="0"/>
                        </a:rPr>
                        <a:t> Signature Program Communication/Shipping Fee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394671"/>
                  </a:ext>
                </a:extLst>
              </a:tr>
              <a:tr h="320092">
                <a:tc>
                  <a:txBody>
                    <a:bodyPr/>
                    <a:lstStyle/>
                    <a:p>
                      <a:pPr algn="r" fontAlgn="b"/>
                      <a:r>
                        <a:rPr lang="en-US" sz="1000" b="0" i="0" u="none" strike="noStrike">
                          <a:effectLst/>
                          <a:latin typeface="Arial" panose="020B0604020202020204" pitchFamily="34" charset="0"/>
                        </a:rPr>
                        <a:t> Computer Software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7889642"/>
                  </a:ext>
                </a:extLst>
              </a:tr>
              <a:tr h="320092">
                <a:tc>
                  <a:txBody>
                    <a:bodyPr/>
                    <a:lstStyle/>
                    <a:p>
                      <a:pPr algn="r" fontAlgn="b"/>
                      <a:r>
                        <a:rPr lang="en-US" sz="1000" b="0" i="0" u="none" strike="noStrike">
                          <a:effectLst/>
                          <a:latin typeface="Arial" panose="020B0604020202020204" pitchFamily="34" charset="0"/>
                        </a:rPr>
                        <a:t> Mileage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0749554"/>
                  </a:ext>
                </a:extLst>
              </a:tr>
              <a:tr h="320092">
                <a:tc>
                  <a:txBody>
                    <a:bodyPr/>
                    <a:lstStyle/>
                    <a:p>
                      <a:pPr algn="r" fontAlgn="b"/>
                      <a:r>
                        <a:rPr lang="en-US" sz="1000" b="0" i="0" u="none" strike="noStrike">
                          <a:effectLst/>
                          <a:latin typeface="Arial" panose="020B0604020202020204" pitchFamily="34" charset="0"/>
                        </a:rPr>
                        <a:t> Student Transportation-APS Buses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3303253"/>
                  </a:ext>
                </a:extLst>
              </a:tr>
              <a:tr h="320092">
                <a:tc>
                  <a:txBody>
                    <a:bodyPr/>
                    <a:lstStyle/>
                    <a:p>
                      <a:pPr algn="r" fontAlgn="b"/>
                      <a:r>
                        <a:rPr lang="en-US" sz="1000" b="0" i="0" u="none" strike="noStrike">
                          <a:effectLst/>
                          <a:latin typeface="Arial" panose="020B0604020202020204" pitchFamily="34" charset="0"/>
                        </a:rPr>
                        <a:t> District Funded Field Trips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60,886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60,886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0556529"/>
                  </a:ext>
                </a:extLst>
              </a:tr>
              <a:tr h="355657">
                <a:tc>
                  <a:txBody>
                    <a:bodyPr/>
                    <a:lstStyle/>
                    <a:p>
                      <a:pPr algn="r" fontAlgn="b"/>
                      <a:r>
                        <a:rPr lang="en-US" sz="1000" b="0" i="0" u="none" strike="noStrike">
                          <a:effectLst/>
                          <a:latin typeface="Arial" panose="020B0604020202020204" pitchFamily="34" charset="0"/>
                        </a:rPr>
                        <a:t> Teaching/Other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81,900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(81,900)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463051470"/>
                  </a:ext>
                </a:extLst>
              </a:tr>
              <a:tr h="320092">
                <a:tc>
                  <a:txBody>
                    <a:bodyPr/>
                    <a:lstStyle/>
                    <a:p>
                      <a:pPr algn="r" fontAlgn="b"/>
                      <a:r>
                        <a:rPr lang="en-US" sz="1000" b="0" i="0" u="none" strike="noStrike">
                          <a:effectLst/>
                          <a:latin typeface="Arial" panose="020B0604020202020204" pitchFamily="34" charset="0"/>
                        </a:rPr>
                        <a:t> Signature Program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0166599"/>
                  </a:ext>
                </a:extLst>
              </a:tr>
              <a:tr h="320092">
                <a:tc>
                  <a:txBody>
                    <a:bodyPr/>
                    <a:lstStyle/>
                    <a:p>
                      <a:pPr algn="r" fontAlgn="b"/>
                      <a:r>
                        <a:rPr lang="en-US" sz="1000" b="0" i="0" u="none" strike="noStrike">
                          <a:effectLst/>
                          <a:latin typeface="Arial" panose="020B0604020202020204" pitchFamily="34" charset="0"/>
                        </a:rPr>
                        <a:t> Computer Equipment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7369456"/>
                  </a:ext>
                </a:extLst>
              </a:tr>
              <a:tr h="355657">
                <a:tc>
                  <a:txBody>
                    <a:bodyPr/>
                    <a:lstStyle/>
                    <a:p>
                      <a:pPr algn="r" fontAlgn="b"/>
                      <a:r>
                        <a:rPr lang="en-US" sz="1000" b="0" i="0" u="none" strike="noStrike">
                          <a:effectLst/>
                          <a:latin typeface="Arial" panose="020B0604020202020204" pitchFamily="34" charset="0"/>
                        </a:rPr>
                        <a:t> Media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13,104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(13,104)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42863048"/>
                  </a:ext>
                </a:extLst>
              </a:tr>
            </a:tbl>
          </a:graphicData>
        </a:graphic>
      </p:graphicFrame>
      <p:sp>
        <p:nvSpPr>
          <p:cNvPr id="12" name="Title 11">
            <a:extLst>
              <a:ext uri="{FF2B5EF4-FFF2-40B4-BE49-F238E27FC236}">
                <a16:creationId xmlns:a16="http://schemas.microsoft.com/office/drawing/2014/main" id="{02510123-0514-10DC-D600-FF256DEC3460}"/>
              </a:ext>
            </a:extLst>
          </p:cNvPr>
          <p:cNvSpPr>
            <a:spLocks noGrp="1"/>
          </p:cNvSpPr>
          <p:nvPr>
            <p:ph type="title"/>
          </p:nvPr>
        </p:nvSpPr>
        <p:spPr>
          <a:xfrm>
            <a:off x="736896" y="121620"/>
            <a:ext cx="10718207" cy="600540"/>
          </a:xfrm>
        </p:spPr>
        <p:txBody>
          <a:bodyPr/>
          <a:lstStyle/>
          <a:p>
            <a:pPr algn="ctr"/>
            <a:r>
              <a:rPr lang="en-US"/>
              <a:t>(slide 32) Non-Staffing Tab Overview</a:t>
            </a:r>
          </a:p>
        </p:txBody>
      </p:sp>
      <p:sp>
        <p:nvSpPr>
          <p:cNvPr id="6" name="TextBox 5">
            <a:extLst>
              <a:ext uri="{FF2B5EF4-FFF2-40B4-BE49-F238E27FC236}">
                <a16:creationId xmlns:a16="http://schemas.microsoft.com/office/drawing/2014/main" id="{7FFA73C8-C7AD-B057-F672-ED10CD70BAAB}"/>
              </a:ext>
            </a:extLst>
          </p:cNvPr>
          <p:cNvSpPr txBox="1"/>
          <p:nvPr/>
        </p:nvSpPr>
        <p:spPr>
          <a:xfrm rot="20164409">
            <a:off x="437603" y="3051416"/>
            <a:ext cx="5837021" cy="707886"/>
          </a:xfrm>
          <a:prstGeom prst="rect">
            <a:avLst/>
          </a:prstGeom>
          <a:solidFill>
            <a:schemeClr val="accent1">
              <a:lumMod val="60000"/>
              <a:lumOff val="40000"/>
            </a:schemeClr>
          </a:solidFill>
        </p:spPr>
        <p:txBody>
          <a:bodyPr wrap="square" rtlCol="0">
            <a:spAutoFit/>
          </a:bodyPr>
          <a:lstStyle/>
          <a:p>
            <a:pPr algn="ctr"/>
            <a:r>
              <a:rPr lang="en-US" sz="4000" b="1">
                <a:ln w="12700">
                  <a:solidFill>
                    <a:schemeClr val="tx1">
                      <a:lumMod val="50000"/>
                      <a:lumOff val="50000"/>
                    </a:schemeClr>
                  </a:solidFill>
                  <a:prstDash val="solid"/>
                </a:ln>
                <a:solidFill>
                  <a:srgbClr val="C00000"/>
                </a:solidFill>
                <a:latin typeface="Calibri" panose="020F0502020204030204" pitchFamily="34" charset="0"/>
                <a:cs typeface="Calibri" panose="020F0502020204030204" pitchFamily="34" charset="0"/>
              </a:rPr>
              <a:t>Example</a:t>
            </a:r>
          </a:p>
        </p:txBody>
      </p:sp>
      <p:sp>
        <p:nvSpPr>
          <p:cNvPr id="2" name="Flowchart: Terminator 1">
            <a:extLst>
              <a:ext uri="{FF2B5EF4-FFF2-40B4-BE49-F238E27FC236}">
                <a16:creationId xmlns:a16="http://schemas.microsoft.com/office/drawing/2014/main" id="{BEA5FDAE-9E56-8C69-B108-3DAA502175B7}"/>
              </a:ext>
            </a:extLst>
          </p:cNvPr>
          <p:cNvSpPr/>
          <p:nvPr/>
        </p:nvSpPr>
        <p:spPr>
          <a:xfrm>
            <a:off x="2556885" y="114547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Flowchart: Terminator 2">
            <a:extLst>
              <a:ext uri="{FF2B5EF4-FFF2-40B4-BE49-F238E27FC236}">
                <a16:creationId xmlns:a16="http://schemas.microsoft.com/office/drawing/2014/main" id="{A2E61C6C-613D-93EA-AC5A-D32E948295B9}"/>
              </a:ext>
            </a:extLst>
          </p:cNvPr>
          <p:cNvSpPr/>
          <p:nvPr/>
        </p:nvSpPr>
        <p:spPr>
          <a:xfrm>
            <a:off x="3096124" y="1155890"/>
            <a:ext cx="805073"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lowchart: Terminator 4">
            <a:extLst>
              <a:ext uri="{FF2B5EF4-FFF2-40B4-BE49-F238E27FC236}">
                <a16:creationId xmlns:a16="http://schemas.microsoft.com/office/drawing/2014/main" id="{7F4F4F9B-00D3-A242-DE54-AEEB99EB61B9}"/>
              </a:ext>
            </a:extLst>
          </p:cNvPr>
          <p:cNvSpPr/>
          <p:nvPr/>
        </p:nvSpPr>
        <p:spPr>
          <a:xfrm>
            <a:off x="4005469" y="1147684"/>
            <a:ext cx="392683" cy="217497"/>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lowchart: Terminator 6">
            <a:extLst>
              <a:ext uri="{FF2B5EF4-FFF2-40B4-BE49-F238E27FC236}">
                <a16:creationId xmlns:a16="http://schemas.microsoft.com/office/drawing/2014/main" id="{FE97F71F-D794-81A2-AFA0-A578BFAAB9E3}"/>
              </a:ext>
            </a:extLst>
          </p:cNvPr>
          <p:cNvSpPr/>
          <p:nvPr/>
        </p:nvSpPr>
        <p:spPr>
          <a:xfrm>
            <a:off x="5307497" y="1160936"/>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0069C2F9-7FEA-8CE4-7C78-C89633F920A2}"/>
              </a:ext>
            </a:extLst>
          </p:cNvPr>
          <p:cNvSpPr txBox="1"/>
          <p:nvPr/>
        </p:nvSpPr>
        <p:spPr>
          <a:xfrm>
            <a:off x="7018195" y="1155979"/>
            <a:ext cx="4596599" cy="5432256"/>
          </a:xfrm>
          <a:prstGeom prst="rect">
            <a:avLst/>
          </a:prstGeom>
          <a:noFill/>
        </p:spPr>
        <p:txBody>
          <a:bodyPr wrap="square" lIns="91440" tIns="45720" rIns="91440" bIns="45720" anchor="t">
            <a:spAutoFit/>
          </a:bodyPr>
          <a:lstStyle/>
          <a:p>
            <a:pPr>
              <a:spcAft>
                <a:spcPts val="600"/>
              </a:spcAft>
            </a:pPr>
            <a:r>
              <a:rPr lang="en-US">
                <a:latin typeface="Calibri"/>
                <a:ea typeface="Times New Roman" panose="02020603050405020304" pitchFamily="18" charset="0"/>
                <a:cs typeface="Aptos" panose="020B0004020202020204" pitchFamily="34" charset="0"/>
              </a:rPr>
              <a:t>The </a:t>
            </a:r>
            <a:r>
              <a:rPr lang="en-US" b="1" u="sng">
                <a:latin typeface="Calibri"/>
                <a:ea typeface="Times New Roman" panose="02020603050405020304" pitchFamily="18" charset="0"/>
                <a:cs typeface="Aptos" panose="020B0004020202020204" pitchFamily="34" charset="0"/>
              </a:rPr>
              <a:t>Non-Staffing Tab</a:t>
            </a:r>
            <a:r>
              <a:rPr lang="en-US">
                <a:latin typeface="Calibri"/>
                <a:ea typeface="Times New Roman" panose="02020603050405020304" pitchFamily="18" charset="0"/>
                <a:cs typeface="Aptos" panose="020B0004020202020204" pitchFamily="34" charset="0"/>
              </a:rPr>
              <a:t> shows how funds are allocated for non-staff items in the school. There is school-level flexibility for most of these items. The tab has columns for: </a:t>
            </a:r>
          </a:p>
          <a:p>
            <a:pPr marL="285750" indent="-285750">
              <a:spcAft>
                <a:spcPts val="600"/>
              </a:spcAft>
              <a:buClr>
                <a:schemeClr val="accent4"/>
              </a:buClr>
              <a:buFont typeface="Arial"/>
              <a:buChar char="•"/>
            </a:pPr>
            <a:r>
              <a:rPr lang="en-US">
                <a:latin typeface="Calibri"/>
                <a:ea typeface="Times New Roman" panose="02020603050405020304" pitchFamily="18" charset="0"/>
                <a:cs typeface="Aptos" panose="020B0004020202020204" pitchFamily="34" charset="0"/>
              </a:rPr>
              <a:t> </a:t>
            </a:r>
            <a:r>
              <a:rPr lang="en-US" b="1" u="sng">
                <a:solidFill>
                  <a:schemeClr val="accent4"/>
                </a:solidFill>
                <a:latin typeface="Calibri"/>
                <a:ea typeface="Times New Roman" panose="02020603050405020304" pitchFamily="18" charset="0"/>
                <a:cs typeface="Aptos" panose="020B0004020202020204" pitchFamily="34" charset="0"/>
              </a:rPr>
              <a:t>Recommended—</a:t>
            </a:r>
            <a:r>
              <a:rPr lang="en-US">
                <a:solidFill>
                  <a:srgbClr val="000000"/>
                </a:solidFill>
                <a:latin typeface="Calibri"/>
                <a:ea typeface="Times New Roman" panose="02020603050405020304" pitchFamily="18" charset="0"/>
                <a:cs typeface="Sabon Next LT"/>
              </a:rPr>
              <a:t>District’s recommended amount to spend on the line item. </a:t>
            </a: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Allocation</a:t>
            </a:r>
            <a:r>
              <a:rPr lang="en-US">
                <a:latin typeface="Calibri"/>
                <a:ea typeface="Times New Roman" panose="02020603050405020304" pitchFamily="18" charset="0"/>
                <a:cs typeface="Sabon Next LT"/>
              </a:rPr>
              <a:t> – This shows how much money has been allocated towards the line item.</a:t>
            </a:r>
            <a:endParaRPr lang="en-US">
              <a:solidFill>
                <a:srgbClr val="000000"/>
              </a:solidFill>
              <a:latin typeface="Calibri"/>
              <a:ea typeface="Times New Roman" panose="02020603050405020304" pitchFamily="18" charset="0"/>
              <a:cs typeface="Sabon Next LT"/>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Difference</a:t>
            </a:r>
            <a:r>
              <a:rPr lang="en-US">
                <a:latin typeface="Calibri"/>
                <a:ea typeface="Times New Roman" panose="02020603050405020304" pitchFamily="18" charset="0"/>
                <a:cs typeface="Sabon Next LT"/>
              </a:rPr>
              <a:t>—This shows the difference between the recommended amount and the allocation.</a:t>
            </a:r>
            <a:endParaRPr lang="en-US">
              <a:solidFill>
                <a:srgbClr val="000000"/>
              </a:solidFill>
              <a:latin typeface="Times New Roman"/>
              <a:ea typeface="Calibri"/>
              <a:cs typeface="Calibri"/>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Notes:</a:t>
            </a:r>
            <a:r>
              <a:rPr lang="en-US">
                <a:latin typeface="Calibri"/>
                <a:ea typeface="Times New Roman" panose="02020603050405020304" pitchFamily="18" charset="0"/>
                <a:cs typeface="Sabon Next LT"/>
              </a:rPr>
              <a:t> The principal must provide comments if there is a difference in what is Recommended and what is Allocated. </a:t>
            </a:r>
            <a:r>
              <a:rPr lang="en-US" u="sng">
                <a:latin typeface="Calibri"/>
                <a:ea typeface="Times New Roman" panose="02020603050405020304" pitchFamily="18" charset="0"/>
                <a:cs typeface="Sabon Next LT"/>
              </a:rPr>
              <a:t>Principals and GO Teams will discuss the rationale for the notes section. </a:t>
            </a:r>
            <a:endParaRPr lang="en-US" u="sng">
              <a:latin typeface="Times New Roman"/>
              <a:ea typeface="Calibri"/>
              <a:cs typeface="Sabon Next LT"/>
            </a:endParaRPr>
          </a:p>
          <a:p>
            <a:endParaRPr lang="en-US" sz="1600">
              <a:latin typeface="Calibri"/>
              <a:ea typeface="Calibri"/>
              <a:cs typeface="Sabon Next LT"/>
            </a:endParaRPr>
          </a:p>
        </p:txBody>
      </p:sp>
      <p:sp>
        <p:nvSpPr>
          <p:cNvPr id="4" name="Slide Number Placeholder 3">
            <a:extLst>
              <a:ext uri="{FF2B5EF4-FFF2-40B4-BE49-F238E27FC236}">
                <a16:creationId xmlns:a16="http://schemas.microsoft.com/office/drawing/2014/main" id="{E11E9413-68B1-F8FF-35B3-FAD7BA9BA4CF}"/>
              </a:ext>
            </a:extLst>
          </p:cNvPr>
          <p:cNvSpPr>
            <a:spLocks noGrp="1"/>
          </p:cNvSpPr>
          <p:nvPr>
            <p:ph type="sldNum" sz="quarter" idx="11"/>
          </p:nvPr>
        </p:nvSpPr>
        <p:spPr/>
        <p:txBody>
          <a:bodyPr/>
          <a:lstStyle/>
          <a:p>
            <a:fld id="{B5CEABB6-07DC-46E8-9B57-56EC44A396E5}" type="slidenum">
              <a:rPr lang="en-US" smtClean="0"/>
              <a:pPr/>
              <a:t>38</a:t>
            </a:fld>
            <a:endParaRPr lang="en-US"/>
          </a:p>
        </p:txBody>
      </p:sp>
      <p:sp>
        <p:nvSpPr>
          <p:cNvPr id="10" name="Footer Placeholder 6">
            <a:extLst>
              <a:ext uri="{FF2B5EF4-FFF2-40B4-BE49-F238E27FC236}">
                <a16:creationId xmlns:a16="http://schemas.microsoft.com/office/drawing/2014/main" id="{D538F168-0F28-3C64-172D-68458BEC635D}"/>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124705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712E-0746-F1AC-E8D4-1F95EB8AD13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4E3C08-A22B-3D50-B3AA-768095097672}"/>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5" name="Slide Number Placeholder 4">
            <a:extLst>
              <a:ext uri="{FF2B5EF4-FFF2-40B4-BE49-F238E27FC236}">
                <a16:creationId xmlns:a16="http://schemas.microsoft.com/office/drawing/2014/main" id="{863D242E-85D4-1265-253F-C84A8A8E175C}"/>
              </a:ext>
            </a:extLst>
          </p:cNvPr>
          <p:cNvSpPr>
            <a:spLocks noGrp="1"/>
          </p:cNvSpPr>
          <p:nvPr>
            <p:ph type="sldNum" sz="quarter" idx="12"/>
          </p:nvPr>
        </p:nvSpPr>
        <p:spPr/>
        <p:txBody>
          <a:bodyPr/>
          <a:lstStyle/>
          <a:p>
            <a:fld id="{AEC10A0C-BB77-FD4A-8FA4-D4334D01E3A4}" type="slidenum">
              <a:rPr lang="en-US" smtClean="0"/>
              <a:pPr/>
              <a:t>39</a:t>
            </a:fld>
            <a:endParaRPr lang="en-US"/>
          </a:p>
        </p:txBody>
      </p:sp>
      <p:pic>
        <p:nvPicPr>
          <p:cNvPr id="7" name="Picture 6" descr="A screenshot of a computer&#10;&#10;Description automatically generated">
            <a:extLst>
              <a:ext uri="{FF2B5EF4-FFF2-40B4-BE49-F238E27FC236}">
                <a16:creationId xmlns:a16="http://schemas.microsoft.com/office/drawing/2014/main" id="{42E4CF53-6CC2-3E53-A392-D181360809EC}"/>
              </a:ext>
            </a:extLst>
          </p:cNvPr>
          <p:cNvPicPr>
            <a:picLocks noChangeAspect="1"/>
          </p:cNvPicPr>
          <p:nvPr/>
        </p:nvPicPr>
        <p:blipFill>
          <a:blip r:embed="rId2"/>
          <a:stretch>
            <a:fillRect/>
          </a:stretch>
        </p:blipFill>
        <p:spPr>
          <a:xfrm>
            <a:off x="668329" y="0"/>
            <a:ext cx="10855342" cy="6858000"/>
          </a:xfrm>
          <a:prstGeom prst="rect">
            <a:avLst/>
          </a:prstGeom>
        </p:spPr>
      </p:pic>
    </p:spTree>
    <p:extLst>
      <p:ext uri="{BB962C8B-B14F-4D97-AF65-F5344CB8AC3E}">
        <p14:creationId xmlns:p14="http://schemas.microsoft.com/office/powerpoint/2010/main" val="401160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2D7-27D2-94DC-1264-B79226686001}"/>
              </a:ext>
            </a:extLst>
          </p:cNvPr>
          <p:cNvSpPr>
            <a:spLocks noGrp="1"/>
          </p:cNvSpPr>
          <p:nvPr>
            <p:ph type="title"/>
          </p:nvPr>
        </p:nvSpPr>
        <p:spPr>
          <a:xfrm>
            <a:off x="3047172" y="449994"/>
            <a:ext cx="8817201" cy="1160145"/>
          </a:xfrm>
        </p:spPr>
        <p:txBody>
          <a:bodyPr/>
          <a:lstStyle/>
          <a:p>
            <a:r>
              <a:rPr lang="en-US"/>
              <a:t>Updates to the Strategic Plan</a:t>
            </a:r>
          </a:p>
        </p:txBody>
      </p:sp>
      <p:sp>
        <p:nvSpPr>
          <p:cNvPr id="8" name="TextBox 7">
            <a:extLst>
              <a:ext uri="{FF2B5EF4-FFF2-40B4-BE49-F238E27FC236}">
                <a16:creationId xmlns:a16="http://schemas.microsoft.com/office/drawing/2014/main" id="{D70A8591-2D18-EAB0-28F8-9F23A313C9D8}"/>
              </a:ext>
            </a:extLst>
          </p:cNvPr>
          <p:cNvSpPr txBox="1"/>
          <p:nvPr/>
        </p:nvSpPr>
        <p:spPr>
          <a:xfrm>
            <a:off x="4647372" y="1127948"/>
            <a:ext cx="6097656"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800" b="0" i="1" u="none" strike="noStrike" kern="1200" cap="none" spc="0" normalizeH="0" baseline="0" noProof="0">
                <a:ln>
                  <a:noFill/>
                </a:ln>
                <a:solidFill>
                  <a:prstClr val="black"/>
                </a:solidFill>
                <a:effectLst/>
                <a:uLnTx/>
                <a:uFillTx/>
                <a:ea typeface="+mn-ea"/>
                <a:cs typeface="+mn-cs"/>
              </a:rPr>
              <a:t>Enter all changes/updates to your plan – be sure to include accountability measures, as appropriate.</a:t>
            </a:r>
            <a:endParaRPr lang="en-US">
              <a:ea typeface="+mn-ea"/>
              <a:cs typeface="+mn-cs"/>
            </a:endParaRPr>
          </a:p>
        </p:txBody>
      </p:sp>
      <p:sp>
        <p:nvSpPr>
          <p:cNvPr id="9" name="TextBox 8">
            <a:extLst>
              <a:ext uri="{FF2B5EF4-FFF2-40B4-BE49-F238E27FC236}">
                <a16:creationId xmlns:a16="http://schemas.microsoft.com/office/drawing/2014/main" id="{B8A9594C-F053-52DF-1F79-B993E4850032}"/>
              </a:ext>
            </a:extLst>
          </p:cNvPr>
          <p:cNvSpPr txBox="1"/>
          <p:nvPr/>
        </p:nvSpPr>
        <p:spPr>
          <a:xfrm>
            <a:off x="4392364" y="2090172"/>
            <a:ext cx="6426610" cy="2677656"/>
          </a:xfrm>
          <a:prstGeom prst="rect">
            <a:avLst/>
          </a:prstGeom>
          <a:solidFill>
            <a:srgbClr val="F3CF45">
              <a:lumMod val="40000"/>
              <a:lumOff val="60000"/>
            </a:srgbClr>
          </a:solidFill>
        </p:spPr>
        <p:txBody>
          <a:bodyPr wrap="square" lIns="91440" tIns="45720" rIns="91440" bIns="45720" rtlCol="0" anchor="t">
            <a:spAutoFit/>
          </a:bodyPr>
          <a:lstStyle/>
          <a:p>
            <a:pPr algn="ctr" defTabSz="457200"/>
            <a:r>
              <a:rPr lang="en-US" sz="3200" kern="0">
                <a:solidFill>
                  <a:srgbClr val="FF0000"/>
                </a:solidFill>
                <a:latin typeface="Arial Black"/>
              </a:rPr>
              <a:t>Before Presenting to</a:t>
            </a:r>
          </a:p>
          <a:p>
            <a:pPr algn="ctr" defTabSz="457200"/>
            <a:r>
              <a:rPr lang="en-US" sz="3200" kern="0">
                <a:solidFill>
                  <a:srgbClr val="FF0000"/>
                </a:solidFill>
                <a:latin typeface="Arial Black"/>
              </a:rPr>
              <a:t>your GO Team: </a:t>
            </a:r>
          </a:p>
          <a:p>
            <a:pPr algn="ctr"/>
            <a:r>
              <a:rPr lang="en-US" sz="3200" kern="0">
                <a:solidFill>
                  <a:srgbClr val="A92A91"/>
                </a:solidFill>
                <a:latin typeface="Arial Black"/>
              </a:rPr>
              <a:t>Update or Remove If Your Team Completed this Step in the Fall</a:t>
            </a:r>
            <a:r>
              <a:rPr lang="en-US" sz="4000" kern="0">
                <a:solidFill>
                  <a:srgbClr val="A92A91"/>
                </a:solidFill>
                <a:latin typeface="Arial Black"/>
              </a:rPr>
              <a:t> </a:t>
            </a:r>
          </a:p>
        </p:txBody>
      </p:sp>
      <p:sp>
        <p:nvSpPr>
          <p:cNvPr id="3" name="Slide Number Placeholder 2">
            <a:extLst>
              <a:ext uri="{FF2B5EF4-FFF2-40B4-BE49-F238E27FC236}">
                <a16:creationId xmlns:a16="http://schemas.microsoft.com/office/drawing/2014/main" id="{5BECC952-0329-54E6-95FA-DF05BF75B519}"/>
              </a:ext>
            </a:extLst>
          </p:cNvPr>
          <p:cNvSpPr>
            <a:spLocks noGrp="1"/>
          </p:cNvSpPr>
          <p:nvPr>
            <p:ph type="sldNum" sz="quarter" idx="11"/>
          </p:nvPr>
        </p:nvSpPr>
        <p:spPr/>
        <p:txBody>
          <a:bodyPr/>
          <a:lstStyle/>
          <a:p>
            <a:fld id="{B5CEABB6-07DC-46E8-9B57-56EC44A396E5}" type="slidenum">
              <a:rPr lang="en-US" smtClean="0"/>
              <a:pPr/>
              <a:t>4</a:t>
            </a:fld>
            <a:endParaRPr lang="en-US"/>
          </a:p>
        </p:txBody>
      </p:sp>
    </p:spTree>
    <p:extLst>
      <p:ext uri="{BB962C8B-B14F-4D97-AF65-F5344CB8AC3E}">
        <p14:creationId xmlns:p14="http://schemas.microsoft.com/office/powerpoint/2010/main" val="4130254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3B1C-3B09-36D1-86A0-CA7DC4316CE9}"/>
            </a:ext>
          </a:extLst>
        </p:cNvPr>
        <p:cNvGrpSpPr/>
        <p:nvPr/>
      </p:nvGrpSpPr>
      <p:grpSpPr>
        <a:xfrm>
          <a:off x="0" y="0"/>
          <a:ext cx="0" cy="0"/>
          <a:chOff x="0" y="0"/>
          <a:chExt cx="0" cy="0"/>
        </a:xfrm>
      </p:grpSpPr>
      <p:sp>
        <p:nvSpPr>
          <p:cNvPr id="5" name="Title 11">
            <a:extLst>
              <a:ext uri="{FF2B5EF4-FFF2-40B4-BE49-F238E27FC236}">
                <a16:creationId xmlns:a16="http://schemas.microsoft.com/office/drawing/2014/main" id="{BC10185A-12D3-5C64-8A0E-74FF4AB28A9D}"/>
              </a:ext>
            </a:extLst>
          </p:cNvPr>
          <p:cNvSpPr>
            <a:spLocks noGrp="1"/>
          </p:cNvSpPr>
          <p:nvPr>
            <p:ph type="title"/>
          </p:nvPr>
        </p:nvSpPr>
        <p:spPr>
          <a:xfrm>
            <a:off x="736896" y="121620"/>
            <a:ext cx="10718207" cy="600540"/>
          </a:xfrm>
        </p:spPr>
        <p:txBody>
          <a:bodyPr/>
          <a:lstStyle/>
          <a:p>
            <a:pPr algn="ctr"/>
            <a:r>
              <a:rPr lang="en-US" sz="2800"/>
              <a:t>Non-Staffing Tab Continued</a:t>
            </a:r>
          </a:p>
        </p:txBody>
      </p:sp>
      <p:sp>
        <p:nvSpPr>
          <p:cNvPr id="4" name="Footer Placeholder 3">
            <a:extLst>
              <a:ext uri="{FF2B5EF4-FFF2-40B4-BE49-F238E27FC236}">
                <a16:creationId xmlns:a16="http://schemas.microsoft.com/office/drawing/2014/main" id="{95A21B2F-25CB-A7F5-EC2E-DDF1C2216BD1}"/>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6" name="Slide Number Placeholder 5">
            <a:extLst>
              <a:ext uri="{FF2B5EF4-FFF2-40B4-BE49-F238E27FC236}">
                <a16:creationId xmlns:a16="http://schemas.microsoft.com/office/drawing/2014/main" id="{F61AFFB0-526C-39A8-0754-59A7BFF0E487}"/>
              </a:ext>
            </a:extLst>
          </p:cNvPr>
          <p:cNvSpPr>
            <a:spLocks noGrp="1"/>
          </p:cNvSpPr>
          <p:nvPr>
            <p:ph type="sldNum" sz="quarter" idx="12"/>
          </p:nvPr>
        </p:nvSpPr>
        <p:spPr/>
        <p:txBody>
          <a:bodyPr/>
          <a:lstStyle/>
          <a:p>
            <a:fld id="{AEC10A0C-BB77-FD4A-8FA4-D4334D01E3A4}" type="slidenum">
              <a:rPr lang="en-US" smtClean="0"/>
              <a:pPr/>
              <a:t>40</a:t>
            </a:fld>
            <a:endParaRPr lang="en-US"/>
          </a:p>
        </p:txBody>
      </p:sp>
      <p:pic>
        <p:nvPicPr>
          <p:cNvPr id="10" name="Picture 9" descr="A screenshot of a computer screen&#10;&#10;Description automatically generated">
            <a:extLst>
              <a:ext uri="{FF2B5EF4-FFF2-40B4-BE49-F238E27FC236}">
                <a16:creationId xmlns:a16="http://schemas.microsoft.com/office/drawing/2014/main" id="{7A969E2D-529A-DB03-D2A7-E4BA485C6BCC}"/>
              </a:ext>
            </a:extLst>
          </p:cNvPr>
          <p:cNvPicPr>
            <a:picLocks noChangeAspect="1"/>
          </p:cNvPicPr>
          <p:nvPr/>
        </p:nvPicPr>
        <p:blipFill>
          <a:blip r:embed="rId2"/>
          <a:stretch>
            <a:fillRect/>
          </a:stretch>
        </p:blipFill>
        <p:spPr>
          <a:xfrm>
            <a:off x="852468" y="0"/>
            <a:ext cx="10487063" cy="6858000"/>
          </a:xfrm>
          <a:prstGeom prst="rect">
            <a:avLst/>
          </a:prstGeom>
        </p:spPr>
      </p:pic>
    </p:spTree>
    <p:extLst>
      <p:ext uri="{BB962C8B-B14F-4D97-AF65-F5344CB8AC3E}">
        <p14:creationId xmlns:p14="http://schemas.microsoft.com/office/powerpoint/2010/main" val="3075521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EF2D-A11B-80FE-2DF1-7CD00FDCC546}"/>
              </a:ext>
            </a:extLst>
          </p:cNvPr>
          <p:cNvSpPr>
            <a:spLocks noGrp="1"/>
          </p:cNvSpPr>
          <p:nvPr>
            <p:ph type="title"/>
          </p:nvPr>
        </p:nvSpPr>
        <p:spPr/>
        <p:txBody>
          <a:bodyPr/>
          <a:lstStyle/>
          <a:p>
            <a:endParaRPr lang="en-US"/>
          </a:p>
        </p:txBody>
      </p:sp>
      <p:pic>
        <p:nvPicPr>
          <p:cNvPr id="6" name="Content Placeholder 5" descr="A screenshot of a computer&#10;&#10;Description automatically generated">
            <a:extLst>
              <a:ext uri="{FF2B5EF4-FFF2-40B4-BE49-F238E27FC236}">
                <a16:creationId xmlns:a16="http://schemas.microsoft.com/office/drawing/2014/main" id="{E49C28E1-4C1F-964E-257F-09F5A958CB4D}"/>
              </a:ext>
            </a:extLst>
          </p:cNvPr>
          <p:cNvPicPr>
            <a:picLocks noGrp="1" noChangeAspect="1"/>
          </p:cNvPicPr>
          <p:nvPr>
            <p:ph sz="half" idx="1"/>
          </p:nvPr>
        </p:nvPicPr>
        <p:blipFill>
          <a:blip r:embed="rId2"/>
          <a:stretch>
            <a:fillRect/>
          </a:stretch>
        </p:blipFill>
        <p:spPr>
          <a:xfrm>
            <a:off x="334538" y="211873"/>
            <a:ext cx="11786506" cy="6325453"/>
          </a:xfrm>
        </p:spPr>
      </p:pic>
      <p:sp>
        <p:nvSpPr>
          <p:cNvPr id="4" name="Slide Number Placeholder 3">
            <a:extLst>
              <a:ext uri="{FF2B5EF4-FFF2-40B4-BE49-F238E27FC236}">
                <a16:creationId xmlns:a16="http://schemas.microsoft.com/office/drawing/2014/main" id="{95D74CFD-00E1-07A7-177C-DCFB72F8E136}"/>
              </a:ext>
            </a:extLst>
          </p:cNvPr>
          <p:cNvSpPr>
            <a:spLocks noGrp="1"/>
          </p:cNvSpPr>
          <p:nvPr>
            <p:ph type="sldNum" sz="quarter" idx="12"/>
          </p:nvPr>
        </p:nvSpPr>
        <p:spPr/>
        <p:txBody>
          <a:bodyPr/>
          <a:lstStyle/>
          <a:p>
            <a:fld id="{AEC10A0C-BB77-FD4A-8FA4-D4334D01E3A4}" type="slidenum">
              <a:rPr lang="en-US" smtClean="0"/>
              <a:pPr/>
              <a:t>41</a:t>
            </a:fld>
            <a:endParaRPr lang="en-US"/>
          </a:p>
        </p:txBody>
      </p:sp>
    </p:spTree>
    <p:extLst>
      <p:ext uri="{BB962C8B-B14F-4D97-AF65-F5344CB8AC3E}">
        <p14:creationId xmlns:p14="http://schemas.microsoft.com/office/powerpoint/2010/main" val="2766655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9F2-CEAC-A0DF-22E9-9DE948036DD3}"/>
              </a:ext>
            </a:extLst>
          </p:cNvPr>
          <p:cNvSpPr>
            <a:spLocks noGrp="1"/>
          </p:cNvSpPr>
          <p:nvPr>
            <p:ph type="title"/>
          </p:nvPr>
        </p:nvSpPr>
        <p:spPr>
          <a:xfrm>
            <a:off x="210915" y="202369"/>
            <a:ext cx="8180412" cy="1828800"/>
          </a:xfrm>
        </p:spPr>
        <p:txBody>
          <a:bodyPr/>
          <a:lstStyle/>
          <a:p>
            <a:r>
              <a:rPr lang="en-US"/>
              <a:t>Signature and Turnaround Fund Process Overview</a:t>
            </a:r>
          </a:p>
        </p:txBody>
      </p:sp>
      <p:graphicFrame>
        <p:nvGraphicFramePr>
          <p:cNvPr id="12" name="TextBox 3">
            <a:extLst>
              <a:ext uri="{FF2B5EF4-FFF2-40B4-BE49-F238E27FC236}">
                <a16:creationId xmlns:a16="http://schemas.microsoft.com/office/drawing/2014/main" id="{4FDD801E-302D-6A53-D7F5-0F7597EA8560}"/>
              </a:ext>
            </a:extLst>
          </p:cNvPr>
          <p:cNvGraphicFramePr/>
          <p:nvPr/>
        </p:nvGraphicFramePr>
        <p:xfrm>
          <a:off x="755904" y="1373553"/>
          <a:ext cx="10414647" cy="548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C54D0C-7EDE-90E1-BB3D-0A32E1D8C5DD}"/>
              </a:ext>
            </a:extLst>
          </p:cNvPr>
          <p:cNvSpPr>
            <a:spLocks noGrp="1"/>
          </p:cNvSpPr>
          <p:nvPr>
            <p:ph type="sldNum" sz="quarter" idx="11"/>
          </p:nvPr>
        </p:nvSpPr>
        <p:spPr/>
        <p:txBody>
          <a:bodyPr/>
          <a:lstStyle/>
          <a:p>
            <a:fld id="{B5CEABB6-07DC-46E8-9B57-56EC44A396E5}" type="slidenum">
              <a:rPr lang="en-US" smtClean="0"/>
              <a:pPr/>
              <a:t>42</a:t>
            </a:fld>
            <a:endParaRPr lang="en-US"/>
          </a:p>
        </p:txBody>
      </p:sp>
    </p:spTree>
    <p:extLst>
      <p:ext uri="{BB962C8B-B14F-4D97-AF65-F5344CB8AC3E}">
        <p14:creationId xmlns:p14="http://schemas.microsoft.com/office/powerpoint/2010/main" val="779125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69B79-667E-236A-8A4B-F1B56420A857}"/>
            </a:ext>
          </a:extLst>
        </p:cNvPr>
        <p:cNvGrpSpPr/>
        <p:nvPr/>
      </p:nvGrpSpPr>
      <p:grpSpPr>
        <a:xfrm>
          <a:off x="0" y="0"/>
          <a:ext cx="0" cy="0"/>
          <a:chOff x="0" y="0"/>
          <a:chExt cx="0" cy="0"/>
        </a:xfrm>
      </p:grpSpPr>
      <p:pic>
        <p:nvPicPr>
          <p:cNvPr id="2" name="Content Placeholder 3" descr="A screenshot of a document&#10;&#10;Description automatically generated">
            <a:extLst>
              <a:ext uri="{FF2B5EF4-FFF2-40B4-BE49-F238E27FC236}">
                <a16:creationId xmlns:a16="http://schemas.microsoft.com/office/drawing/2014/main" id="{CC4DFB95-3A13-AA2A-3FD0-F040897004D6}"/>
              </a:ext>
            </a:extLst>
          </p:cNvPr>
          <p:cNvPicPr>
            <a:picLocks noChangeAspect="1"/>
          </p:cNvPicPr>
          <p:nvPr/>
        </p:nvPicPr>
        <p:blipFill>
          <a:blip r:embed="rId3"/>
          <a:stretch>
            <a:fillRect/>
          </a:stretch>
        </p:blipFill>
        <p:spPr>
          <a:xfrm>
            <a:off x="764309" y="1053548"/>
            <a:ext cx="10963563" cy="5642471"/>
          </a:xfrm>
          <a:prstGeom prst="rect">
            <a:avLst/>
          </a:prstGeom>
        </p:spPr>
      </p:pic>
      <p:sp>
        <p:nvSpPr>
          <p:cNvPr id="4" name="Title 11">
            <a:extLst>
              <a:ext uri="{FF2B5EF4-FFF2-40B4-BE49-F238E27FC236}">
                <a16:creationId xmlns:a16="http://schemas.microsoft.com/office/drawing/2014/main" id="{44450710-E1A8-FEDD-B94F-2D951666431C}"/>
              </a:ext>
            </a:extLst>
          </p:cNvPr>
          <p:cNvSpPr>
            <a:spLocks noGrp="1"/>
          </p:cNvSpPr>
          <p:nvPr>
            <p:ph type="title"/>
          </p:nvPr>
        </p:nvSpPr>
        <p:spPr>
          <a:xfrm>
            <a:off x="736896" y="121620"/>
            <a:ext cx="10718207" cy="600540"/>
          </a:xfrm>
        </p:spPr>
        <p:txBody>
          <a:bodyPr/>
          <a:lstStyle/>
          <a:p>
            <a:pPr algn="ctr"/>
            <a:r>
              <a:rPr lang="en-US" sz="2800"/>
              <a:t>Proposed FY26 Signature Program Fund Request</a:t>
            </a:r>
          </a:p>
        </p:txBody>
      </p:sp>
      <p:sp>
        <p:nvSpPr>
          <p:cNvPr id="5" name="Footer Placeholder 4">
            <a:extLst>
              <a:ext uri="{FF2B5EF4-FFF2-40B4-BE49-F238E27FC236}">
                <a16:creationId xmlns:a16="http://schemas.microsoft.com/office/drawing/2014/main" id="{82F9B419-956A-073F-228D-5B3238CB4E88}"/>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6" name="Slide Number Placeholder 5">
            <a:extLst>
              <a:ext uri="{FF2B5EF4-FFF2-40B4-BE49-F238E27FC236}">
                <a16:creationId xmlns:a16="http://schemas.microsoft.com/office/drawing/2014/main" id="{976A0387-4527-4147-1A1E-CBB999C3D83E}"/>
              </a:ext>
            </a:extLst>
          </p:cNvPr>
          <p:cNvSpPr>
            <a:spLocks noGrp="1"/>
          </p:cNvSpPr>
          <p:nvPr>
            <p:ph type="sldNum" sz="quarter" idx="12"/>
          </p:nvPr>
        </p:nvSpPr>
        <p:spPr/>
        <p:txBody>
          <a:bodyPr/>
          <a:lstStyle/>
          <a:p>
            <a:fld id="{AEC10A0C-BB77-FD4A-8FA4-D4334D01E3A4}" type="slidenum">
              <a:rPr lang="en-US" smtClean="0"/>
              <a:pPr/>
              <a:t>43</a:t>
            </a:fld>
            <a:endParaRPr lang="en-US"/>
          </a:p>
        </p:txBody>
      </p:sp>
    </p:spTree>
    <p:extLst>
      <p:ext uri="{BB962C8B-B14F-4D97-AF65-F5344CB8AC3E}">
        <p14:creationId xmlns:p14="http://schemas.microsoft.com/office/powerpoint/2010/main" val="2740324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2285-2A7B-A5E8-9C73-53CDBA18CD7C}"/>
              </a:ext>
            </a:extLst>
          </p:cNvPr>
          <p:cNvSpPr>
            <a:spLocks noGrp="1"/>
          </p:cNvSpPr>
          <p:nvPr>
            <p:ph type="title"/>
          </p:nvPr>
        </p:nvSpPr>
        <p:spPr/>
        <p:txBody>
          <a:bodyPr/>
          <a:lstStyle/>
          <a:p>
            <a:r>
              <a:rPr lang="en-US" dirty="0"/>
              <a:t>Dunbar’s Signature Request </a:t>
            </a:r>
          </a:p>
        </p:txBody>
      </p:sp>
      <p:sp>
        <p:nvSpPr>
          <p:cNvPr id="4" name="Slide Number Placeholder 3">
            <a:extLst>
              <a:ext uri="{FF2B5EF4-FFF2-40B4-BE49-F238E27FC236}">
                <a16:creationId xmlns:a16="http://schemas.microsoft.com/office/drawing/2014/main" id="{8B2EB51A-361D-E7A9-6CF0-CF0B0D9A3C79}"/>
              </a:ext>
            </a:extLst>
          </p:cNvPr>
          <p:cNvSpPr>
            <a:spLocks noGrp="1"/>
          </p:cNvSpPr>
          <p:nvPr>
            <p:ph type="sldNum" sz="quarter" idx="12"/>
          </p:nvPr>
        </p:nvSpPr>
        <p:spPr/>
        <p:txBody>
          <a:bodyPr/>
          <a:lstStyle/>
          <a:p>
            <a:fld id="{AEC10A0C-BB77-FD4A-8FA4-D4334D01E3A4}" type="slidenum">
              <a:rPr lang="en-US" smtClean="0"/>
              <a:pPr/>
              <a:t>44</a:t>
            </a:fld>
            <a:endParaRPr lang="en-US"/>
          </a:p>
        </p:txBody>
      </p:sp>
      <p:pic>
        <p:nvPicPr>
          <p:cNvPr id="8" name="Content Placeholder 7" descr="A screenshot of a computer&#10;&#10;Description automatically generated">
            <a:extLst>
              <a:ext uri="{FF2B5EF4-FFF2-40B4-BE49-F238E27FC236}">
                <a16:creationId xmlns:a16="http://schemas.microsoft.com/office/drawing/2014/main" id="{5E0988AE-CDC6-854A-C4B0-F155AD434EBD}"/>
              </a:ext>
            </a:extLst>
          </p:cNvPr>
          <p:cNvPicPr>
            <a:picLocks noGrp="1" noChangeAspect="1"/>
          </p:cNvPicPr>
          <p:nvPr>
            <p:ph sz="half" idx="1"/>
          </p:nvPr>
        </p:nvPicPr>
        <p:blipFill>
          <a:blip r:embed="rId2"/>
          <a:stretch>
            <a:fillRect/>
          </a:stretch>
        </p:blipFill>
        <p:spPr>
          <a:xfrm>
            <a:off x="760055" y="1690688"/>
            <a:ext cx="9989389" cy="4433887"/>
          </a:xfrm>
        </p:spPr>
      </p:pic>
    </p:spTree>
    <p:extLst>
      <p:ext uri="{BB962C8B-B14F-4D97-AF65-F5344CB8AC3E}">
        <p14:creationId xmlns:p14="http://schemas.microsoft.com/office/powerpoint/2010/main" val="3902265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B73D-C2AE-F92C-E2A4-6178F5EBB63A}"/>
              </a:ext>
            </a:extLst>
          </p:cNvPr>
          <p:cNvSpPr>
            <a:spLocks noGrp="1"/>
          </p:cNvSpPr>
          <p:nvPr>
            <p:ph type="title"/>
          </p:nvPr>
        </p:nvSpPr>
        <p:spPr>
          <a:xfrm>
            <a:off x="363923" y="134955"/>
            <a:ext cx="10340519" cy="938471"/>
          </a:xfrm>
        </p:spPr>
        <p:txBody>
          <a:bodyPr/>
          <a:lstStyle/>
          <a:p>
            <a:r>
              <a:rPr lang="en-US" sz="2800"/>
              <a:t>Proposed Rationale for </a:t>
            </a:r>
            <a:br>
              <a:rPr lang="en-US" sz="2800"/>
            </a:br>
            <a:r>
              <a:rPr lang="en-US" sz="2800"/>
              <a:t>FY26 Signature Program Fund Requests</a:t>
            </a:r>
          </a:p>
        </p:txBody>
      </p:sp>
      <p:graphicFrame>
        <p:nvGraphicFramePr>
          <p:cNvPr id="5" name="Table 4">
            <a:extLst>
              <a:ext uri="{FF2B5EF4-FFF2-40B4-BE49-F238E27FC236}">
                <a16:creationId xmlns:a16="http://schemas.microsoft.com/office/drawing/2014/main" id="{DC0276E0-FE66-DAD7-84F7-E852BE9B20EC}"/>
              </a:ext>
            </a:extLst>
          </p:cNvPr>
          <p:cNvGraphicFramePr>
            <a:graphicFrameLocks noGrp="1"/>
          </p:cNvGraphicFramePr>
          <p:nvPr>
            <p:extLst>
              <p:ext uri="{D42A27DB-BD31-4B8C-83A1-F6EECF244321}">
                <p14:modId xmlns:p14="http://schemas.microsoft.com/office/powerpoint/2010/main" val="59323758"/>
              </p:ext>
            </p:extLst>
          </p:nvPr>
        </p:nvGraphicFramePr>
        <p:xfrm>
          <a:off x="1665136" y="1061883"/>
          <a:ext cx="8046720" cy="492454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r>
                        <a:rPr lang="en-US" sz="1750">
                          <a:latin typeface="Arial" panose="020B0604020202020204" pitchFamily="34" charset="0"/>
                          <a:cs typeface="Arial" panose="020B0604020202020204" pitchFamily="34" charset="0"/>
                        </a:rPr>
                        <a:t>FY26 Signature Program</a:t>
                      </a:r>
                    </a:p>
                    <a:p>
                      <a:pPr algn="ctr"/>
                      <a:r>
                        <a:rPr lang="en-US" sz="1750">
                          <a:latin typeface="Arial" panose="020B0604020202020204" pitchFamily="34" charset="0"/>
                          <a:cs typeface="Arial" panose="020B0604020202020204" pitchFamily="34" charset="0"/>
                        </a:rPr>
                        <a:t>Fund Request</a:t>
                      </a:r>
                    </a:p>
                  </a:txBody>
                  <a:tcPr anchor="ctr"/>
                </a:tc>
                <a:tc>
                  <a:txBody>
                    <a:bodyPr/>
                    <a:lstStyle/>
                    <a:p>
                      <a:pPr algn="ctr"/>
                      <a:r>
                        <a:rPr lang="en-US" sz="1750">
                          <a:latin typeface="Arial" panose="020B0604020202020204" pitchFamily="34" charset="0"/>
                          <a:cs typeface="Arial" panose="020B0604020202020204" pitchFamily="34" charset="0"/>
                        </a:rPr>
                        <a:t>Rationale</a:t>
                      </a:r>
                    </a:p>
                  </a:txBody>
                  <a:tcPr anchor="ctr"/>
                </a:tc>
                <a:extLst>
                  <a:ext uri="{0D108BD9-81ED-4DB2-BD59-A6C34878D82A}">
                    <a16:rowId xmlns:a16="http://schemas.microsoft.com/office/drawing/2014/main" val="10000"/>
                  </a:ext>
                </a:extLst>
              </a:tr>
              <a:tr h="1354625">
                <a:tc>
                  <a:txBody>
                    <a:bodyPr/>
                    <a:lstStyle/>
                    <a:p>
                      <a:pPr algn="ctr"/>
                      <a:r>
                        <a:rPr lang="en-US" sz="2000" dirty="0"/>
                        <a:t>Utilize IB Signature Coach to implement the signature program </a:t>
                      </a:r>
                    </a:p>
                  </a:txBody>
                  <a:tcPr/>
                </a:tc>
                <a:tc>
                  <a:txBody>
                    <a:bodyPr/>
                    <a:lstStyle/>
                    <a:p>
                      <a:pPr algn="ctr"/>
                      <a:r>
                        <a:rPr lang="en-US" sz="2000" dirty="0"/>
                        <a:t>IB has specific requirements to remain authorized. An IB Coach will ensure the school is meeting the requirements. </a:t>
                      </a:r>
                    </a:p>
                  </a:txBody>
                  <a:tcPr/>
                </a:tc>
                <a:extLst>
                  <a:ext uri="{0D108BD9-81ED-4DB2-BD59-A6C34878D82A}">
                    <a16:rowId xmlns:a16="http://schemas.microsoft.com/office/drawing/2014/main" val="10001"/>
                  </a:ext>
                </a:extLst>
              </a:tr>
              <a:tr h="1101087">
                <a:tc>
                  <a:txBody>
                    <a:bodyPr/>
                    <a:lstStyle/>
                    <a:p>
                      <a:pPr algn="ctr"/>
                      <a:r>
                        <a:rPr lang="en-US" sz="2000" dirty="0"/>
                        <a:t>Resources and Supplies </a:t>
                      </a:r>
                    </a:p>
                  </a:txBody>
                  <a:tcPr/>
                </a:tc>
                <a:tc>
                  <a:txBody>
                    <a:bodyPr/>
                    <a:lstStyle/>
                    <a:p>
                      <a:pPr algn="ctr"/>
                      <a:r>
                        <a:rPr lang="en-US" sz="2000" dirty="0"/>
                        <a:t>IB Fees and Supplies for program implementation over the course of the school year. </a:t>
                      </a:r>
                    </a:p>
                  </a:txBody>
                  <a:tcPr/>
                </a:tc>
                <a:extLst>
                  <a:ext uri="{0D108BD9-81ED-4DB2-BD59-A6C34878D82A}">
                    <a16:rowId xmlns:a16="http://schemas.microsoft.com/office/drawing/2014/main" val="10002"/>
                  </a:ext>
                </a:extLst>
              </a:tr>
              <a:tr h="1016215">
                <a:tc>
                  <a:txBody>
                    <a:bodyPr/>
                    <a:lstStyle/>
                    <a:p>
                      <a:pPr algn="ctr"/>
                      <a:endParaRPr lang="en-US" sz="1750"/>
                    </a:p>
                  </a:txBody>
                  <a:tcPr/>
                </a:tc>
                <a:tc>
                  <a:txBody>
                    <a:bodyPr/>
                    <a:lstStyle/>
                    <a:p>
                      <a:pPr algn="ctr"/>
                      <a:endParaRPr lang="en-US" sz="1750"/>
                    </a:p>
                  </a:txBody>
                  <a:tcPr/>
                </a:tc>
                <a:extLst>
                  <a:ext uri="{0D108BD9-81ED-4DB2-BD59-A6C34878D82A}">
                    <a16:rowId xmlns:a16="http://schemas.microsoft.com/office/drawing/2014/main" val="3820674288"/>
                  </a:ext>
                </a:extLst>
              </a:tr>
              <a:tr h="827773">
                <a:tc>
                  <a:txBody>
                    <a:bodyPr/>
                    <a:lstStyle/>
                    <a:p>
                      <a:pPr algn="ctr"/>
                      <a:endParaRPr lang="en-US" sz="175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2CBB75B6-0F86-2CB4-09FE-D5BD6A535CCF}"/>
              </a:ext>
            </a:extLst>
          </p:cNvPr>
          <p:cNvSpPr>
            <a:spLocks noGrp="1"/>
          </p:cNvSpPr>
          <p:nvPr>
            <p:ph type="sldNum" sz="quarter" idx="11"/>
          </p:nvPr>
        </p:nvSpPr>
        <p:spPr/>
        <p:txBody>
          <a:bodyPr/>
          <a:lstStyle/>
          <a:p>
            <a:fld id="{B5CEABB6-07DC-46E8-9B57-56EC44A396E5}" type="slidenum">
              <a:rPr lang="en-US" smtClean="0"/>
              <a:pPr/>
              <a:t>45</a:t>
            </a:fld>
            <a:endParaRPr lang="en-US"/>
          </a:p>
        </p:txBody>
      </p:sp>
      <p:sp>
        <p:nvSpPr>
          <p:cNvPr id="4" name="Footer Placeholder 6">
            <a:extLst>
              <a:ext uri="{FF2B5EF4-FFF2-40B4-BE49-F238E27FC236}">
                <a16:creationId xmlns:a16="http://schemas.microsoft.com/office/drawing/2014/main" id="{25E79CCB-1DCC-CC51-DDBB-DFF2984ECDA2}"/>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3730856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A0CF-393E-7388-099B-90250F55DF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632C4A8-1EA1-A9B1-5175-0431069FBF41}"/>
              </a:ext>
            </a:extLst>
          </p:cNvPr>
          <p:cNvPicPr>
            <a:picLocks noChangeAspect="1"/>
          </p:cNvPicPr>
          <p:nvPr/>
        </p:nvPicPr>
        <p:blipFill>
          <a:blip r:embed="rId2"/>
          <a:stretch>
            <a:fillRect/>
          </a:stretch>
        </p:blipFill>
        <p:spPr>
          <a:xfrm>
            <a:off x="2467553" y="1526309"/>
            <a:ext cx="7049077" cy="491836"/>
          </a:xfrm>
          <a:prstGeom prst="rect">
            <a:avLst/>
          </a:prstGeom>
        </p:spPr>
      </p:pic>
      <p:pic>
        <p:nvPicPr>
          <p:cNvPr id="3" name="Content Placeholder 10" descr="A screenshot of a report&#10;&#10;Description automatically generated">
            <a:extLst>
              <a:ext uri="{FF2B5EF4-FFF2-40B4-BE49-F238E27FC236}">
                <a16:creationId xmlns:a16="http://schemas.microsoft.com/office/drawing/2014/main" id="{E14540AD-0839-C67D-61D4-2F93015F83CF}"/>
              </a:ext>
            </a:extLst>
          </p:cNvPr>
          <p:cNvPicPr>
            <a:picLocks noChangeAspect="1"/>
          </p:cNvPicPr>
          <p:nvPr/>
        </p:nvPicPr>
        <p:blipFill>
          <a:blip r:embed="rId3"/>
          <a:stretch>
            <a:fillRect/>
          </a:stretch>
        </p:blipFill>
        <p:spPr>
          <a:xfrm>
            <a:off x="591128" y="1986762"/>
            <a:ext cx="11055927" cy="4544709"/>
          </a:xfrm>
          <a:prstGeom prst="rect">
            <a:avLst/>
          </a:prstGeom>
        </p:spPr>
      </p:pic>
      <p:sp>
        <p:nvSpPr>
          <p:cNvPr id="4" name="Title 1">
            <a:extLst>
              <a:ext uri="{FF2B5EF4-FFF2-40B4-BE49-F238E27FC236}">
                <a16:creationId xmlns:a16="http://schemas.microsoft.com/office/drawing/2014/main" id="{8CC93DBA-C521-C245-0017-346FA759AA76}"/>
              </a:ext>
            </a:extLst>
          </p:cNvPr>
          <p:cNvSpPr txBox="1">
            <a:spLocks/>
          </p:cNvSpPr>
          <p:nvPr/>
        </p:nvSpPr>
        <p:spPr>
          <a:xfrm>
            <a:off x="247891" y="257415"/>
            <a:ext cx="11476590" cy="1029683"/>
          </a:xfrm>
          <a:prstGeom prst="rect">
            <a:avLst/>
          </a:prstGeom>
        </p:spPr>
        <p:txBody>
          <a:bodyPr vert="horz" lIns="91440" tIns="45720" rIns="91440" bIns="45720" rtlCol="0" anchor="t">
            <a:noAutofit/>
          </a:bodyPr>
          <a:lstStyle>
            <a:defPPr>
              <a:defRPr lang="en-US"/>
            </a:defPPr>
            <a:lvl1pPr marL="0"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solidFill>
                  <a:schemeClr val="accent4"/>
                </a:solidFill>
                <a:latin typeface="Arial Black"/>
                <a:cs typeface="Arial Black" panose="020B0604020202020204" pitchFamily="34" charset="0"/>
              </a:rPr>
              <a:t>Proposed FY26 turnaround Program </a:t>
            </a:r>
            <a:endParaRPr lang="en-US">
              <a:solidFill>
                <a:schemeClr val="accent4"/>
              </a:solidFill>
              <a:latin typeface="Arial Black"/>
              <a:cs typeface="Arial Black" panose="020B0604020202020204" pitchFamily="34" charset="0"/>
            </a:endParaRPr>
          </a:p>
          <a:p>
            <a:r>
              <a:rPr lang="en-US" sz="3200">
                <a:solidFill>
                  <a:schemeClr val="accent4"/>
                </a:solidFill>
                <a:latin typeface="Arial Black"/>
                <a:cs typeface="Arial Black" panose="020B0604020202020204" pitchFamily="34" charset="0"/>
              </a:rPr>
              <a:t>Fund Request</a:t>
            </a:r>
            <a:endParaRPr lang="en-US">
              <a:solidFill>
                <a:schemeClr val="accent4"/>
              </a:solidFill>
            </a:endParaRPr>
          </a:p>
        </p:txBody>
      </p:sp>
      <p:sp>
        <p:nvSpPr>
          <p:cNvPr id="6" name="Footer Placeholder 5">
            <a:extLst>
              <a:ext uri="{FF2B5EF4-FFF2-40B4-BE49-F238E27FC236}">
                <a16:creationId xmlns:a16="http://schemas.microsoft.com/office/drawing/2014/main" id="{F49D6A06-F485-0326-D26B-E17BD0567E41}"/>
              </a:ext>
            </a:extLst>
          </p:cNvPr>
          <p:cNvSpPr>
            <a:spLocks noGrp="1"/>
          </p:cNvSpPr>
          <p:nvPr>
            <p:ph type="ftr" sz="quarter" idx="4294967295"/>
          </p:nvPr>
        </p:nvSpPr>
        <p:spPr>
          <a:xfrm>
            <a:off x="4038600" y="5870902"/>
            <a:ext cx="4114800" cy="365125"/>
          </a:xfrm>
          <a:prstGeom prst="rect">
            <a:avLst/>
          </a:prstGeom>
        </p:spPr>
        <p:txBody>
          <a:bodyPr/>
          <a:lstStyle/>
          <a:p>
            <a:r>
              <a:rPr lang="en-US"/>
              <a:t>FY26 Budget Allocation</a:t>
            </a:r>
          </a:p>
        </p:txBody>
      </p:sp>
      <p:sp>
        <p:nvSpPr>
          <p:cNvPr id="7" name="Slide Number Placeholder 6">
            <a:extLst>
              <a:ext uri="{FF2B5EF4-FFF2-40B4-BE49-F238E27FC236}">
                <a16:creationId xmlns:a16="http://schemas.microsoft.com/office/drawing/2014/main" id="{0557D063-5D01-2420-EBA0-CA807B96D006}"/>
              </a:ext>
            </a:extLst>
          </p:cNvPr>
          <p:cNvSpPr>
            <a:spLocks noGrp="1"/>
          </p:cNvSpPr>
          <p:nvPr>
            <p:ph type="sldNum" sz="quarter" idx="12"/>
          </p:nvPr>
        </p:nvSpPr>
        <p:spPr/>
        <p:txBody>
          <a:bodyPr/>
          <a:lstStyle/>
          <a:p>
            <a:fld id="{AEC10A0C-BB77-FD4A-8FA4-D4334D01E3A4}" type="slidenum">
              <a:rPr lang="en-US" smtClean="0"/>
              <a:pPr/>
              <a:t>46</a:t>
            </a:fld>
            <a:endParaRPr lang="en-US"/>
          </a:p>
        </p:txBody>
      </p:sp>
    </p:spTree>
    <p:extLst>
      <p:ext uri="{BB962C8B-B14F-4D97-AF65-F5344CB8AC3E}">
        <p14:creationId xmlns:p14="http://schemas.microsoft.com/office/powerpoint/2010/main" val="2665930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079D-DAFC-C3BA-D89E-83B1262E5A56}"/>
              </a:ext>
            </a:extLst>
          </p:cNvPr>
          <p:cNvSpPr>
            <a:spLocks noGrp="1"/>
          </p:cNvSpPr>
          <p:nvPr>
            <p:ph type="title"/>
          </p:nvPr>
        </p:nvSpPr>
        <p:spPr/>
        <p:txBody>
          <a:bodyPr/>
          <a:lstStyle/>
          <a:p>
            <a:endParaRPr lang="en-US"/>
          </a:p>
        </p:txBody>
      </p:sp>
      <p:pic>
        <p:nvPicPr>
          <p:cNvPr id="6" name="Content Placeholder 5" descr="A screenshot of a spreadsheet&#10;&#10;Description automatically generated">
            <a:extLst>
              <a:ext uri="{FF2B5EF4-FFF2-40B4-BE49-F238E27FC236}">
                <a16:creationId xmlns:a16="http://schemas.microsoft.com/office/drawing/2014/main" id="{536DE9C3-EEFB-83BB-BC0F-E71068138013}"/>
              </a:ext>
            </a:extLst>
          </p:cNvPr>
          <p:cNvPicPr>
            <a:picLocks noGrp="1" noChangeAspect="1"/>
          </p:cNvPicPr>
          <p:nvPr>
            <p:ph sz="half" idx="1"/>
          </p:nvPr>
        </p:nvPicPr>
        <p:blipFill>
          <a:blip r:embed="rId2"/>
          <a:stretch>
            <a:fillRect/>
          </a:stretch>
        </p:blipFill>
        <p:spPr>
          <a:xfrm>
            <a:off x="419106" y="152401"/>
            <a:ext cx="11353788" cy="6375400"/>
          </a:xfrm>
        </p:spPr>
      </p:pic>
      <p:sp>
        <p:nvSpPr>
          <p:cNvPr id="4" name="Slide Number Placeholder 3">
            <a:extLst>
              <a:ext uri="{FF2B5EF4-FFF2-40B4-BE49-F238E27FC236}">
                <a16:creationId xmlns:a16="http://schemas.microsoft.com/office/drawing/2014/main" id="{4A14E14E-9BA0-BFAD-220C-757632694192}"/>
              </a:ext>
            </a:extLst>
          </p:cNvPr>
          <p:cNvSpPr>
            <a:spLocks noGrp="1"/>
          </p:cNvSpPr>
          <p:nvPr>
            <p:ph type="sldNum" sz="quarter" idx="12"/>
          </p:nvPr>
        </p:nvSpPr>
        <p:spPr/>
        <p:txBody>
          <a:bodyPr/>
          <a:lstStyle/>
          <a:p>
            <a:fld id="{AEC10A0C-BB77-FD4A-8FA4-D4334D01E3A4}" type="slidenum">
              <a:rPr lang="en-US" smtClean="0"/>
              <a:pPr/>
              <a:t>47</a:t>
            </a:fld>
            <a:endParaRPr lang="en-US"/>
          </a:p>
        </p:txBody>
      </p:sp>
    </p:spTree>
    <p:extLst>
      <p:ext uri="{BB962C8B-B14F-4D97-AF65-F5344CB8AC3E}">
        <p14:creationId xmlns:p14="http://schemas.microsoft.com/office/powerpoint/2010/main" val="2931840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A1492-3393-16FA-E09B-5F133DA13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E4E83-3526-7C5D-17CE-4ADB1B922872}"/>
              </a:ext>
            </a:extLst>
          </p:cNvPr>
          <p:cNvSpPr>
            <a:spLocks noGrp="1"/>
          </p:cNvSpPr>
          <p:nvPr>
            <p:ph type="title"/>
          </p:nvPr>
        </p:nvSpPr>
        <p:spPr>
          <a:xfrm>
            <a:off x="363923" y="134955"/>
            <a:ext cx="10340519" cy="938471"/>
          </a:xfrm>
        </p:spPr>
        <p:txBody>
          <a:bodyPr/>
          <a:lstStyle/>
          <a:p>
            <a:r>
              <a:rPr lang="en-US" sz="2800"/>
              <a:t>Proposed Rationale for </a:t>
            </a:r>
            <a:br>
              <a:rPr lang="en-US" sz="2800"/>
            </a:br>
            <a:r>
              <a:rPr lang="en-US" sz="2800"/>
              <a:t>FY26 Signature Program Fund Requests</a:t>
            </a:r>
          </a:p>
        </p:txBody>
      </p:sp>
      <p:graphicFrame>
        <p:nvGraphicFramePr>
          <p:cNvPr id="5" name="Table 4">
            <a:extLst>
              <a:ext uri="{FF2B5EF4-FFF2-40B4-BE49-F238E27FC236}">
                <a16:creationId xmlns:a16="http://schemas.microsoft.com/office/drawing/2014/main" id="{06D23D06-217E-B25F-0AD4-9A5A6AB9762E}"/>
              </a:ext>
            </a:extLst>
          </p:cNvPr>
          <p:cNvGraphicFramePr>
            <a:graphicFrameLocks noGrp="1"/>
          </p:cNvGraphicFramePr>
          <p:nvPr>
            <p:extLst>
              <p:ext uri="{D42A27DB-BD31-4B8C-83A1-F6EECF244321}">
                <p14:modId xmlns:p14="http://schemas.microsoft.com/office/powerpoint/2010/main" val="2790121243"/>
              </p:ext>
            </p:extLst>
          </p:nvPr>
        </p:nvGraphicFramePr>
        <p:xfrm>
          <a:off x="1665136" y="1061883"/>
          <a:ext cx="8046720" cy="5134093"/>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r>
                        <a:rPr lang="en-US" sz="1750">
                          <a:latin typeface="Arial" panose="020B0604020202020204" pitchFamily="34" charset="0"/>
                          <a:cs typeface="Arial" panose="020B0604020202020204" pitchFamily="34" charset="0"/>
                        </a:rPr>
                        <a:t>FY26 Turnaround</a:t>
                      </a:r>
                    </a:p>
                    <a:p>
                      <a:pPr algn="ctr"/>
                      <a:r>
                        <a:rPr lang="en-US" sz="1750">
                          <a:latin typeface="Arial" panose="020B0604020202020204" pitchFamily="34" charset="0"/>
                          <a:cs typeface="Arial" panose="020B0604020202020204" pitchFamily="34" charset="0"/>
                        </a:rPr>
                        <a:t>Fund Request</a:t>
                      </a:r>
                    </a:p>
                  </a:txBody>
                  <a:tcPr anchor="ctr"/>
                </a:tc>
                <a:tc>
                  <a:txBody>
                    <a:bodyPr/>
                    <a:lstStyle/>
                    <a:p>
                      <a:pPr algn="ctr"/>
                      <a:r>
                        <a:rPr lang="en-US" sz="1750">
                          <a:latin typeface="Arial" panose="020B0604020202020204" pitchFamily="34" charset="0"/>
                          <a:cs typeface="Arial" panose="020B0604020202020204" pitchFamily="34" charset="0"/>
                        </a:rPr>
                        <a:t>Rationale</a:t>
                      </a:r>
                    </a:p>
                  </a:txBody>
                  <a:tcPr anchor="ctr"/>
                </a:tc>
                <a:extLst>
                  <a:ext uri="{0D108BD9-81ED-4DB2-BD59-A6C34878D82A}">
                    <a16:rowId xmlns:a16="http://schemas.microsoft.com/office/drawing/2014/main" val="10000"/>
                  </a:ext>
                </a:extLst>
              </a:tr>
              <a:tr h="1354625">
                <a:tc>
                  <a:txBody>
                    <a:bodyPr/>
                    <a:lstStyle/>
                    <a:p>
                      <a:pPr algn="ctr"/>
                      <a:r>
                        <a:rPr lang="en-US" sz="2000" dirty="0"/>
                        <a:t>Reading Specialist </a:t>
                      </a:r>
                    </a:p>
                    <a:p>
                      <a:pPr algn="ctr"/>
                      <a:r>
                        <a:rPr lang="en-US" sz="2000" dirty="0"/>
                        <a:t>Math Specialist </a:t>
                      </a:r>
                    </a:p>
                  </a:txBody>
                  <a:tcPr/>
                </a:tc>
                <a:tc>
                  <a:txBody>
                    <a:bodyPr/>
                    <a:lstStyle/>
                    <a:p>
                      <a:pPr algn="ctr"/>
                      <a:r>
                        <a:rPr lang="en-US" sz="2000" dirty="0"/>
                        <a:t>Provides Interventions in small groups to build foundational skills</a:t>
                      </a:r>
                    </a:p>
                  </a:txBody>
                  <a:tcPr/>
                </a:tc>
                <a:extLst>
                  <a:ext uri="{0D108BD9-81ED-4DB2-BD59-A6C34878D82A}">
                    <a16:rowId xmlns:a16="http://schemas.microsoft.com/office/drawing/2014/main" val="10001"/>
                  </a:ext>
                </a:extLst>
              </a:tr>
              <a:tr h="1130976">
                <a:tc>
                  <a:txBody>
                    <a:bodyPr/>
                    <a:lstStyle/>
                    <a:p>
                      <a:pPr algn="ctr"/>
                      <a:r>
                        <a:rPr lang="en-US" sz="2000" dirty="0"/>
                        <a:t>Turnaround Counselor </a:t>
                      </a:r>
                    </a:p>
                  </a:txBody>
                  <a:tcPr/>
                </a:tc>
                <a:tc>
                  <a:txBody>
                    <a:bodyPr/>
                    <a:lstStyle/>
                    <a:p>
                      <a:pPr algn="ctr"/>
                      <a:r>
                        <a:rPr lang="en-US" sz="2000" dirty="0"/>
                        <a:t>Provides small group sessions for all students; implements SEL program, operates several mentorship programs</a:t>
                      </a:r>
                    </a:p>
                  </a:txBody>
                  <a:tcPr/>
                </a:tc>
                <a:extLst>
                  <a:ext uri="{0D108BD9-81ED-4DB2-BD59-A6C34878D82A}">
                    <a16:rowId xmlns:a16="http://schemas.microsoft.com/office/drawing/2014/main" val="10002"/>
                  </a:ext>
                </a:extLst>
              </a:tr>
              <a:tr h="1016215">
                <a:tc>
                  <a:txBody>
                    <a:bodyPr/>
                    <a:lstStyle/>
                    <a:p>
                      <a:pPr algn="ctr"/>
                      <a:r>
                        <a:rPr lang="en-US" sz="1750" dirty="0"/>
                        <a:t>ELA Turnaround Coach </a:t>
                      </a:r>
                    </a:p>
                    <a:p>
                      <a:pPr algn="ctr"/>
                      <a:r>
                        <a:rPr lang="en-US" sz="1750" dirty="0"/>
                        <a:t>Math Turnaround Coach </a:t>
                      </a:r>
                    </a:p>
                  </a:txBody>
                  <a:tcPr/>
                </a:tc>
                <a:tc>
                  <a:txBody>
                    <a:bodyPr/>
                    <a:lstStyle/>
                    <a:p>
                      <a:pPr algn="ctr"/>
                      <a:r>
                        <a:rPr lang="en-US" sz="1750" dirty="0"/>
                        <a:t>Provide reading and math support to teachers during PLC. Building content capacity and pedagogy. </a:t>
                      </a:r>
                    </a:p>
                  </a:txBody>
                  <a:tcPr/>
                </a:tc>
                <a:extLst>
                  <a:ext uri="{0D108BD9-81ED-4DB2-BD59-A6C34878D82A}">
                    <a16:rowId xmlns:a16="http://schemas.microsoft.com/office/drawing/2014/main" val="3820674288"/>
                  </a:ext>
                </a:extLst>
              </a:tr>
              <a:tr h="827773">
                <a:tc>
                  <a:txBody>
                    <a:bodyPr/>
                    <a:lstStyle/>
                    <a:p>
                      <a:pPr algn="ctr"/>
                      <a:endParaRPr lang="en-US" sz="175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710AD1C4-E243-FA0A-78BE-661F825C6E37}"/>
              </a:ext>
            </a:extLst>
          </p:cNvPr>
          <p:cNvSpPr>
            <a:spLocks noGrp="1"/>
          </p:cNvSpPr>
          <p:nvPr>
            <p:ph type="sldNum" sz="quarter" idx="11"/>
          </p:nvPr>
        </p:nvSpPr>
        <p:spPr/>
        <p:txBody>
          <a:bodyPr/>
          <a:lstStyle/>
          <a:p>
            <a:fld id="{B5CEABB6-07DC-46E8-9B57-56EC44A396E5}" type="slidenum">
              <a:rPr lang="en-US" smtClean="0"/>
              <a:pPr/>
              <a:t>48</a:t>
            </a:fld>
            <a:endParaRPr lang="en-US"/>
          </a:p>
        </p:txBody>
      </p:sp>
      <p:sp>
        <p:nvSpPr>
          <p:cNvPr id="6" name="Footer Placeholder 6">
            <a:extLst>
              <a:ext uri="{FF2B5EF4-FFF2-40B4-BE49-F238E27FC236}">
                <a16:creationId xmlns:a16="http://schemas.microsoft.com/office/drawing/2014/main" id="{33E8427A-7131-F1BE-F767-79D3FD7AE51B}"/>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dirty="0"/>
              <a:t>FY26 Budget Allocation</a:t>
            </a:r>
          </a:p>
        </p:txBody>
      </p:sp>
    </p:spTree>
    <p:extLst>
      <p:ext uri="{BB962C8B-B14F-4D97-AF65-F5344CB8AC3E}">
        <p14:creationId xmlns:p14="http://schemas.microsoft.com/office/powerpoint/2010/main" val="963764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E855-84DA-F23B-CE8E-22338502BEB1}"/>
              </a:ext>
            </a:extLst>
          </p:cNvPr>
          <p:cNvSpPr>
            <a:spLocks noGrp="1"/>
          </p:cNvSpPr>
          <p:nvPr>
            <p:ph type="title"/>
          </p:nvPr>
        </p:nvSpPr>
        <p:spPr>
          <a:xfrm>
            <a:off x="552768" y="308112"/>
            <a:ext cx="7599718" cy="870531"/>
          </a:xfrm>
        </p:spPr>
        <p:txBody>
          <a:bodyPr/>
          <a:lstStyle/>
          <a:p>
            <a:r>
              <a:rPr lang="en-US"/>
              <a:t>What’s Next?</a:t>
            </a:r>
          </a:p>
        </p:txBody>
      </p:sp>
      <p:sp>
        <p:nvSpPr>
          <p:cNvPr id="4" name="Subtitle 2">
            <a:extLst>
              <a:ext uri="{FF2B5EF4-FFF2-40B4-BE49-F238E27FC236}">
                <a16:creationId xmlns:a16="http://schemas.microsoft.com/office/drawing/2014/main" id="{9AB4C6B2-5BC4-C22C-D43F-3A8CB6ACF0A8}"/>
              </a:ext>
            </a:extLst>
          </p:cNvPr>
          <p:cNvSpPr txBox="1">
            <a:spLocks/>
          </p:cNvSpPr>
          <p:nvPr/>
        </p:nvSpPr>
        <p:spPr>
          <a:xfrm>
            <a:off x="408749" y="1178643"/>
            <a:ext cx="9043366" cy="4943861"/>
          </a:xfrm>
          <a:prstGeom prst="rect">
            <a:avLst/>
          </a:prstGeom>
        </p:spPr>
        <p:txBody>
          <a:bodyPr vert="horz" lIns="91440" tIns="45720" rIns="91440" bIns="45720" rtlCol="0" anchor="t">
            <a:normAutofit lnSpcReduction="10000"/>
          </a:bodyPr>
          <a:lstStyle>
            <a:lvl1pPr marL="0" indent="0" algn="l" defTabSz="685800" rtl="0" eaLnBrk="1" latinLnBrk="0" hangingPunct="1">
              <a:lnSpc>
                <a:spcPct val="150000"/>
              </a:lnSpc>
              <a:spcBef>
                <a:spcPts val="750"/>
              </a:spcBef>
              <a:buFont typeface="Arial" panose="020B0604020202020204" pitchFamily="34" charset="0"/>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February </a:t>
            </a:r>
            <a:endParaRPr kumimoji="0" lang="en-US" sz="3200" b="1" i="0" u="none" strike="noStrike" kern="1200" cap="none" spc="0" normalizeH="0" baseline="0" noProof="0">
              <a:ln>
                <a:noFill/>
              </a:ln>
              <a:solidFill>
                <a:srgbClr val="0083A9">
                  <a:lumMod val="75000"/>
                </a:srgbClr>
              </a:solidFill>
              <a:effectLst/>
              <a:highlight>
                <a:srgbClr val="FF00FF"/>
              </a:highligh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GO Team Feedback Meeting(s)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February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endPar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endParaRPr>
          </a:p>
          <a:p>
            <a:pPr marL="1143000" marR="0" lvl="2" indent="-342900" algn="l" defTabSz="685800" rtl="0" eaLnBrk="1" fontAlgn="auto" latinLnBrk="0" hangingPunct="1">
              <a:lnSpc>
                <a:spcPct val="90000"/>
              </a:lnSpc>
              <a:spcBef>
                <a:spcPts val="375"/>
              </a:spcBef>
              <a:spcAft>
                <a:spcPts val="0"/>
              </a:spcAft>
              <a:buClrTx/>
              <a:buSzTx/>
              <a:buFont typeface="Wingdings" panose="020B0604020202020204" pitchFamily="34" charset="0"/>
              <a:buChar char="§"/>
              <a:tabLst/>
              <a:defRP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draft budget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February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endPar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Cluster Superintendent Review (February 17-21)</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HR Staffing Conferences (February 24– February 27)</a:t>
            </a:r>
          </a:p>
          <a:p>
            <a:pPr marL="342900" marR="0" lvl="0" indent="-342900" algn="l" defTabSz="685800" rtl="0"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March</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Final GO Team Approval Meeting (AFTER your school’s Staffing Conference and BEFORE Friday, March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a:t>
            </a:r>
          </a:p>
          <a:p>
            <a:pPr marL="1143000" lvl="2" indent="-342900">
              <a:buFont typeface="Arial" panose="020B0604020202020204" pitchFamily="34" charset="0"/>
              <a:buChar cha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final budget recommendation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March 14</a:t>
            </a:r>
          </a:p>
          <a:p>
            <a:pPr marL="1143000" lvl="2" indent="-342900">
              <a:buFont typeface="Arial" panose="020B0604020202020204" pitchFamily="34" charset="0"/>
              <a:buChar char="•"/>
            </a:pPr>
            <a:endParaRPr kumimoji="0" lang="en-US" sz="1850" b="0" i="0" u="none" strike="noStrike" kern="1200" cap="none" spc="0" normalizeH="0" baseline="0" noProof="0">
              <a:ln>
                <a:noFill/>
              </a:ln>
              <a:solidFill>
                <a:srgbClr val="E7E6E6">
                  <a:lumMod val="25000"/>
                </a:srgbClr>
              </a:solidFill>
              <a:effectLst/>
              <a:uLnTx/>
              <a:uFillTx/>
              <a:latin typeface="Tenorite"/>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ysClr val="window" lastClr="FFFFFF"/>
              </a:solidFill>
              <a:effectLst/>
              <a:uLnTx/>
              <a:uFillTx/>
              <a:latin typeface="Tenorite"/>
              <a:ea typeface="+mn-ea"/>
              <a:cs typeface="+mn-cs"/>
            </a:endParaRPr>
          </a:p>
        </p:txBody>
      </p:sp>
      <p:sp>
        <p:nvSpPr>
          <p:cNvPr id="3" name="Slide Number Placeholder 2">
            <a:extLst>
              <a:ext uri="{FF2B5EF4-FFF2-40B4-BE49-F238E27FC236}">
                <a16:creationId xmlns:a16="http://schemas.microsoft.com/office/drawing/2014/main" id="{35FF3FEE-9623-6A7F-E3D7-DEACE9EA66BE}"/>
              </a:ext>
            </a:extLst>
          </p:cNvPr>
          <p:cNvSpPr>
            <a:spLocks noGrp="1"/>
          </p:cNvSpPr>
          <p:nvPr>
            <p:ph type="sldNum" sz="quarter" idx="11"/>
          </p:nvPr>
        </p:nvSpPr>
        <p:spPr/>
        <p:txBody>
          <a:bodyPr/>
          <a:lstStyle/>
          <a:p>
            <a:fld id="{B5CEABB6-07DC-46E8-9B57-56EC44A396E5}" type="slidenum">
              <a:rPr lang="en-US" smtClean="0"/>
              <a:pPr/>
              <a:t>49</a:t>
            </a:fld>
            <a:endParaRPr lang="en-US"/>
          </a:p>
        </p:txBody>
      </p:sp>
    </p:spTree>
    <p:extLst>
      <p:ext uri="{BB962C8B-B14F-4D97-AF65-F5344CB8AC3E}">
        <p14:creationId xmlns:p14="http://schemas.microsoft.com/office/powerpoint/2010/main" val="86773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632279" y="327990"/>
            <a:ext cx="7756345" cy="1262270"/>
          </a:xfrm>
        </p:spPr>
        <p:txBody>
          <a:bodyPr anchor="ctr"/>
          <a:lstStyle/>
          <a:p>
            <a:r>
              <a:rPr lang="en-US" sz="4400"/>
              <a:t>Action on the</a:t>
            </a:r>
            <a:br>
              <a:rPr lang="en-US" sz="4400"/>
            </a:br>
            <a:r>
              <a:rPr lang="en-US" sz="4400"/>
              <a:t>Updated Strategic Plan</a:t>
            </a:r>
          </a:p>
        </p:txBody>
      </p:sp>
      <p:sp>
        <p:nvSpPr>
          <p:cNvPr id="6" name="Content Placeholder 2">
            <a:extLst>
              <a:ext uri="{FF2B5EF4-FFF2-40B4-BE49-F238E27FC236}">
                <a16:creationId xmlns:a16="http://schemas.microsoft.com/office/drawing/2014/main" id="{569C5022-90EE-BDB7-FD11-CC38A0FEEE7C}"/>
              </a:ext>
            </a:extLst>
          </p:cNvPr>
          <p:cNvSpPr txBox="1">
            <a:spLocks/>
          </p:cNvSpPr>
          <p:nvPr/>
        </p:nvSpPr>
        <p:spPr>
          <a:xfrm>
            <a:off x="695228" y="1590260"/>
            <a:ext cx="6623286" cy="410486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3200">
                <a:solidFill>
                  <a:schemeClr val="tx1">
                    <a:lumMod val="75000"/>
                    <a:lumOff val="25000"/>
                  </a:schemeClr>
                </a:solidFill>
              </a:rPr>
              <a:t>The GO Team needs to </a:t>
            </a:r>
            <a:r>
              <a:rPr lang="en-US" sz="3200" b="1">
                <a:solidFill>
                  <a:schemeClr val="tx2"/>
                </a:solidFill>
              </a:rPr>
              <a:t>TAKE ACTION (vote)</a:t>
            </a:r>
            <a:r>
              <a:rPr lang="en-US" sz="3200">
                <a:solidFill>
                  <a:schemeClr val="accent3"/>
                </a:solidFill>
              </a:rPr>
              <a:t> </a:t>
            </a:r>
            <a:r>
              <a:rPr lang="en-US" sz="3200">
                <a:solidFill>
                  <a:schemeClr val="tx1">
                    <a:lumMod val="75000"/>
                    <a:lumOff val="25000"/>
                  </a:schemeClr>
                </a:solidFill>
              </a:rPr>
              <a:t>on its updated Strategic Plan. After the motion and a second, the GO Team may have additional discussion. Once discussion is concluded, the GO Team will vote.</a:t>
            </a:r>
          </a:p>
        </p:txBody>
      </p:sp>
      <p:sp>
        <p:nvSpPr>
          <p:cNvPr id="7" name="TextBox 6">
            <a:extLst>
              <a:ext uri="{FF2B5EF4-FFF2-40B4-BE49-F238E27FC236}">
                <a16:creationId xmlns:a16="http://schemas.microsoft.com/office/drawing/2014/main" id="{24391A25-697A-FAB0-2A3E-3BABB0A0F637}"/>
              </a:ext>
            </a:extLst>
          </p:cNvPr>
          <p:cNvSpPr txBox="1"/>
          <p:nvPr/>
        </p:nvSpPr>
        <p:spPr>
          <a:xfrm>
            <a:off x="7318514" y="2365418"/>
            <a:ext cx="4810538" cy="2554545"/>
          </a:xfrm>
          <a:prstGeom prst="rect">
            <a:avLst/>
          </a:prstGeom>
          <a:solidFill>
            <a:srgbClr val="F3CF45">
              <a:lumMod val="40000"/>
              <a:lumOff val="60000"/>
            </a:srgbClr>
          </a:solidFill>
        </p:spPr>
        <p:txBody>
          <a:bodyPr wrap="square" lIns="91440" tIns="45720" rIns="91440" bIns="45720" rtlCol="0" anchor="t">
            <a:spAutoFit/>
          </a:bodyPr>
          <a:lstStyle/>
          <a:p>
            <a:pPr algn="ctr" defTabSz="457200"/>
            <a:r>
              <a:rPr lang="en-US" sz="3200" kern="0">
                <a:solidFill>
                  <a:srgbClr val="FF0000"/>
                </a:solidFill>
                <a:latin typeface="Arial Black"/>
              </a:rPr>
              <a:t>Before Presenting to</a:t>
            </a:r>
          </a:p>
          <a:p>
            <a:pPr algn="ctr" defTabSz="457200"/>
            <a:r>
              <a:rPr lang="en-US" sz="3200" kern="0">
                <a:solidFill>
                  <a:srgbClr val="FF0000"/>
                </a:solidFill>
                <a:latin typeface="Arial Black"/>
              </a:rPr>
              <a:t>your GO Team: </a:t>
            </a:r>
          </a:p>
          <a:p>
            <a:pPr algn="ctr"/>
            <a:r>
              <a:rPr lang="en-US" sz="3200" kern="0">
                <a:solidFill>
                  <a:srgbClr val="A92A91"/>
                </a:solidFill>
                <a:latin typeface="Arial Black"/>
              </a:rPr>
              <a:t> Remove If Your Team Completed this Step in the Fall </a:t>
            </a:r>
          </a:p>
        </p:txBody>
      </p:sp>
      <p:sp>
        <p:nvSpPr>
          <p:cNvPr id="3" name="Slide Number Placeholder 2">
            <a:extLst>
              <a:ext uri="{FF2B5EF4-FFF2-40B4-BE49-F238E27FC236}">
                <a16:creationId xmlns:a16="http://schemas.microsoft.com/office/drawing/2014/main" id="{C0942D43-1619-812B-534E-BE2AC1688880}"/>
              </a:ext>
            </a:extLst>
          </p:cNvPr>
          <p:cNvSpPr>
            <a:spLocks noGrp="1"/>
          </p:cNvSpPr>
          <p:nvPr>
            <p:ph type="sldNum" sz="quarter" idx="11"/>
          </p:nvPr>
        </p:nvSpPr>
        <p:spPr/>
        <p:txBody>
          <a:bodyPr/>
          <a:lstStyle/>
          <a:p>
            <a:fld id="{B5CEABB6-07DC-46E8-9B57-56EC44A396E5}" type="slidenum">
              <a:rPr lang="en-US" smtClean="0"/>
              <a:pPr/>
              <a:t>5</a:t>
            </a:fld>
            <a:endParaRPr lang="en-US"/>
          </a:p>
        </p:txBody>
      </p:sp>
    </p:spTree>
    <p:extLst>
      <p:ext uri="{BB962C8B-B14F-4D97-AF65-F5344CB8AC3E}">
        <p14:creationId xmlns:p14="http://schemas.microsoft.com/office/powerpoint/2010/main" val="4167072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6F095-5A66-A13E-4C52-32795703E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04632-C13D-DBEB-45F8-B8843419CB29}"/>
              </a:ext>
            </a:extLst>
          </p:cNvPr>
          <p:cNvSpPr>
            <a:spLocks noGrp="1"/>
          </p:cNvSpPr>
          <p:nvPr>
            <p:ph type="title"/>
          </p:nvPr>
        </p:nvSpPr>
        <p:spPr>
          <a:xfrm>
            <a:off x="353985" y="184651"/>
            <a:ext cx="6400800" cy="641013"/>
          </a:xfrm>
        </p:spPr>
        <p:txBody>
          <a:bodyPr/>
          <a:lstStyle/>
          <a:p>
            <a:r>
              <a:rPr lang="en-US"/>
              <a:t>Questions?</a:t>
            </a:r>
          </a:p>
        </p:txBody>
      </p:sp>
      <p:pic>
        <p:nvPicPr>
          <p:cNvPr id="7" name="Picture 6">
            <a:extLst>
              <a:ext uri="{FF2B5EF4-FFF2-40B4-BE49-F238E27FC236}">
                <a16:creationId xmlns:a16="http://schemas.microsoft.com/office/drawing/2014/main" id="{2F962872-3AD6-9293-22A7-12DAD9D298EF}"/>
              </a:ext>
            </a:extLst>
          </p:cNvPr>
          <p:cNvPicPr>
            <a:picLocks noChangeAspect="1"/>
          </p:cNvPicPr>
          <p:nvPr/>
        </p:nvPicPr>
        <p:blipFill>
          <a:blip r:embed="rId3"/>
          <a:stretch>
            <a:fillRect/>
          </a:stretch>
        </p:blipFill>
        <p:spPr>
          <a:xfrm>
            <a:off x="1627696" y="1252331"/>
            <a:ext cx="4763165" cy="3149272"/>
          </a:xfrm>
          <a:prstGeom prst="rect">
            <a:avLst/>
          </a:prstGeom>
        </p:spPr>
      </p:pic>
      <p:sp>
        <p:nvSpPr>
          <p:cNvPr id="8" name="TextBox 7">
            <a:extLst>
              <a:ext uri="{FF2B5EF4-FFF2-40B4-BE49-F238E27FC236}">
                <a16:creationId xmlns:a16="http://schemas.microsoft.com/office/drawing/2014/main" id="{0FC46BC4-6B7E-6D12-83B4-ED0F192F3D11}"/>
              </a:ext>
            </a:extLst>
          </p:cNvPr>
          <p:cNvSpPr txBox="1"/>
          <p:nvPr/>
        </p:nvSpPr>
        <p:spPr>
          <a:xfrm>
            <a:off x="3554385" y="5029199"/>
            <a:ext cx="4906107" cy="954107"/>
          </a:xfrm>
          <a:prstGeom prst="rect">
            <a:avLst/>
          </a:prstGeom>
          <a:noFill/>
        </p:spPr>
        <p:txBody>
          <a:bodyPr wrap="square" rtlCol="0">
            <a:spAutoFit/>
          </a:bodyPr>
          <a:lstStyle/>
          <a:p>
            <a:pPr algn="ctr"/>
            <a:r>
              <a:rPr lang="en-US" sz="2800" b="1"/>
              <a:t>Thank you for your time and attention.</a:t>
            </a:r>
          </a:p>
        </p:txBody>
      </p:sp>
      <p:sp>
        <p:nvSpPr>
          <p:cNvPr id="3" name="Slide Number Placeholder 2">
            <a:extLst>
              <a:ext uri="{FF2B5EF4-FFF2-40B4-BE49-F238E27FC236}">
                <a16:creationId xmlns:a16="http://schemas.microsoft.com/office/drawing/2014/main" id="{4744BD91-0ABA-428A-CFF5-BFE621FCACD2}"/>
              </a:ext>
            </a:extLst>
          </p:cNvPr>
          <p:cNvSpPr>
            <a:spLocks noGrp="1"/>
          </p:cNvSpPr>
          <p:nvPr>
            <p:ph type="sldNum" sz="quarter" idx="4"/>
          </p:nvPr>
        </p:nvSpPr>
        <p:spPr/>
        <p:txBody>
          <a:bodyPr/>
          <a:lstStyle/>
          <a:p>
            <a:fld id="{B5CEABB6-07DC-46E8-9B57-56EC44A396E5}" type="slidenum">
              <a:rPr lang="en-US" smtClean="0"/>
              <a:pPr/>
              <a:t>50</a:t>
            </a:fld>
            <a:endParaRPr lang="en-US"/>
          </a:p>
        </p:txBody>
      </p:sp>
    </p:spTree>
    <p:extLst>
      <p:ext uri="{BB962C8B-B14F-4D97-AF65-F5344CB8AC3E}">
        <p14:creationId xmlns:p14="http://schemas.microsoft.com/office/powerpoint/2010/main" val="463056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E595D9-27F3-FE1C-9A37-0F9F7903022E}"/>
              </a:ext>
            </a:extLst>
          </p:cNvPr>
          <p:cNvSpPr>
            <a:spLocks noGrp="1"/>
          </p:cNvSpPr>
          <p:nvPr>
            <p:ph type="ctrTitle"/>
          </p:nvPr>
        </p:nvSpPr>
        <p:spPr>
          <a:xfrm>
            <a:off x="1695768" y="2176670"/>
            <a:ext cx="6424502" cy="1487290"/>
          </a:xfrm>
        </p:spPr>
        <p:txBody>
          <a:bodyPr/>
          <a:lstStyle/>
          <a:p>
            <a:r>
              <a:rPr lang="en-US"/>
              <a:t>Thank you</a:t>
            </a:r>
          </a:p>
        </p:txBody>
      </p:sp>
    </p:spTree>
    <p:extLst>
      <p:ext uri="{BB962C8B-B14F-4D97-AF65-F5344CB8AC3E}">
        <p14:creationId xmlns:p14="http://schemas.microsoft.com/office/powerpoint/2010/main" val="378450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3283226" y="192814"/>
            <a:ext cx="6400800" cy="630358"/>
          </a:xfrm>
        </p:spPr>
        <p:txBody>
          <a:bodyPr/>
          <a:lstStyle/>
          <a:p>
            <a:r>
              <a:rPr lang="en-US"/>
              <a:t>DISCUSSION</a:t>
            </a:r>
          </a:p>
        </p:txBody>
      </p:sp>
      <p:sp>
        <p:nvSpPr>
          <p:cNvPr id="3" name="Text Placeholder 2">
            <a:extLst>
              <a:ext uri="{FF2B5EF4-FFF2-40B4-BE49-F238E27FC236}">
                <a16:creationId xmlns:a16="http://schemas.microsoft.com/office/drawing/2014/main" id="{C6EA201F-56F9-BFD9-8E95-AD5BD7D54FD0}"/>
              </a:ext>
            </a:extLst>
          </p:cNvPr>
          <p:cNvSpPr>
            <a:spLocks noGrp="1"/>
          </p:cNvSpPr>
          <p:nvPr>
            <p:ph sz="quarter" idx="26"/>
          </p:nvPr>
        </p:nvSpPr>
        <p:spPr>
          <a:xfrm>
            <a:off x="5396948" y="2047461"/>
            <a:ext cx="5917094" cy="3697356"/>
          </a:xfrm>
        </p:spPr>
        <p:txBody>
          <a:bodyPr anchor="b"/>
          <a:lstStyle/>
          <a:p>
            <a:pPr>
              <a:lnSpc>
                <a:spcPct val="100000"/>
              </a:lnSpc>
            </a:pPr>
            <a:r>
              <a:rPr lang="en-US" sz="3200">
                <a:solidFill>
                  <a:schemeClr val="tx1">
                    <a:lumMod val="75000"/>
                    <a:lumOff val="25000"/>
                  </a:schemeClr>
                </a:solidFill>
              </a:rPr>
              <a:t>In preparation for the 2025-2026 Budget Development (January–March 2025), the GO Team needs to rank its Strategic Plan Priorities. Use the next slide to capture the priority ranking.</a:t>
            </a:r>
          </a:p>
          <a:p>
            <a:pPr>
              <a:lnSpc>
                <a:spcPct val="100000"/>
              </a:lnSpc>
            </a:pPr>
            <a:endParaRPr lang="en-US" sz="3200"/>
          </a:p>
        </p:txBody>
      </p:sp>
      <p:sp>
        <p:nvSpPr>
          <p:cNvPr id="6" name="TextBox 5">
            <a:extLst>
              <a:ext uri="{FF2B5EF4-FFF2-40B4-BE49-F238E27FC236}">
                <a16:creationId xmlns:a16="http://schemas.microsoft.com/office/drawing/2014/main" id="{BB151148-9F41-FEEC-4E72-ECACAFD66720}"/>
              </a:ext>
            </a:extLst>
          </p:cNvPr>
          <p:cNvSpPr txBox="1"/>
          <p:nvPr/>
        </p:nvSpPr>
        <p:spPr>
          <a:xfrm>
            <a:off x="3448879" y="819596"/>
            <a:ext cx="845820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accent5"/>
                </a:solidFill>
                <a:effectLst/>
                <a:uLnTx/>
                <a:uFillTx/>
                <a:ea typeface="+mn-ea"/>
                <a:cs typeface="+mn-cs"/>
              </a:rPr>
              <a:t>Strategic Plan Priority Ranking</a:t>
            </a:r>
          </a:p>
        </p:txBody>
      </p:sp>
      <p:sp>
        <p:nvSpPr>
          <p:cNvPr id="8" name="TextBox 7">
            <a:extLst>
              <a:ext uri="{FF2B5EF4-FFF2-40B4-BE49-F238E27FC236}">
                <a16:creationId xmlns:a16="http://schemas.microsoft.com/office/drawing/2014/main" id="{6EF4C4CF-AE28-D212-CB4C-8025069C7F13}"/>
              </a:ext>
            </a:extLst>
          </p:cNvPr>
          <p:cNvSpPr txBox="1"/>
          <p:nvPr/>
        </p:nvSpPr>
        <p:spPr>
          <a:xfrm>
            <a:off x="109330" y="2713288"/>
            <a:ext cx="4810538" cy="2554545"/>
          </a:xfrm>
          <a:prstGeom prst="rect">
            <a:avLst/>
          </a:prstGeom>
          <a:solidFill>
            <a:srgbClr val="F3CF45">
              <a:lumMod val="40000"/>
              <a:lumOff val="60000"/>
            </a:srgbClr>
          </a:solidFill>
        </p:spPr>
        <p:txBody>
          <a:bodyPr wrap="square" lIns="91440" tIns="45720" rIns="91440" bIns="45720" rtlCol="0" anchor="t">
            <a:spAutoFit/>
          </a:bodyPr>
          <a:lstStyle/>
          <a:p>
            <a:pPr algn="ctr" defTabSz="457200"/>
            <a:r>
              <a:rPr lang="en-US" sz="3200" kern="0">
                <a:solidFill>
                  <a:srgbClr val="FF0000"/>
                </a:solidFill>
                <a:latin typeface="Arial Black"/>
              </a:rPr>
              <a:t>Before Presenting to</a:t>
            </a:r>
          </a:p>
          <a:p>
            <a:pPr algn="ctr" defTabSz="457200"/>
            <a:r>
              <a:rPr lang="en-US" sz="3200" kern="0">
                <a:solidFill>
                  <a:srgbClr val="FF0000"/>
                </a:solidFill>
                <a:latin typeface="Arial Black"/>
              </a:rPr>
              <a:t>your GO Team: </a:t>
            </a:r>
          </a:p>
          <a:p>
            <a:pPr algn="ctr"/>
            <a:r>
              <a:rPr lang="en-US" sz="3200" kern="0">
                <a:solidFill>
                  <a:srgbClr val="A92A91"/>
                </a:solidFill>
                <a:latin typeface="Arial Black"/>
              </a:rPr>
              <a:t> Remove If Your Team Completed this Step in the Fall </a:t>
            </a:r>
          </a:p>
        </p:txBody>
      </p:sp>
      <p:sp>
        <p:nvSpPr>
          <p:cNvPr id="4" name="Slide Number Placeholder 3">
            <a:extLst>
              <a:ext uri="{FF2B5EF4-FFF2-40B4-BE49-F238E27FC236}">
                <a16:creationId xmlns:a16="http://schemas.microsoft.com/office/drawing/2014/main" id="{E191AE41-C796-605A-4F51-B8F5A9402ADF}"/>
              </a:ext>
            </a:extLst>
          </p:cNvPr>
          <p:cNvSpPr>
            <a:spLocks noGrp="1"/>
          </p:cNvSpPr>
          <p:nvPr>
            <p:ph type="sldNum" sz="quarter" idx="4"/>
          </p:nvPr>
        </p:nvSpPr>
        <p:spPr/>
        <p:txBody>
          <a:bodyPr/>
          <a:lstStyle/>
          <a:p>
            <a:fld id="{B5CEABB6-07DC-46E8-9B57-56EC44A396E5}" type="slidenum">
              <a:rPr lang="en-US" smtClean="0"/>
              <a:pPr/>
              <a:t>6</a:t>
            </a:fld>
            <a:endParaRPr lang="en-US"/>
          </a:p>
        </p:txBody>
      </p:sp>
    </p:spTree>
    <p:extLst>
      <p:ext uri="{BB962C8B-B14F-4D97-AF65-F5344CB8AC3E}">
        <p14:creationId xmlns:p14="http://schemas.microsoft.com/office/powerpoint/2010/main" val="46583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enorite"/>
                <a:ea typeface="+mn-ea"/>
                <a:cs typeface="+mn-cs"/>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1143649" y="2512465"/>
            <a:ext cx="6992339" cy="36933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Tenorite"/>
                <a:ea typeface="+mn-ea"/>
                <a:cs typeface="+mn-cs"/>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83A9"/>
                </a:solidFill>
                <a:effectLst/>
                <a:uLnTx/>
                <a:uFillTx/>
                <a:latin typeface="Tenorite"/>
                <a:ea typeface="+mn-ea"/>
                <a:cs typeface="+mn-cs"/>
              </a:rPr>
              <a:t>Lower</a:t>
            </a:r>
          </a:p>
        </p:txBody>
      </p:sp>
      <p:sp>
        <p:nvSpPr>
          <p:cNvPr id="10" name="TextBox 9">
            <a:extLst>
              <a:ext uri="{FF2B5EF4-FFF2-40B4-BE49-F238E27FC236}">
                <a16:creationId xmlns:a16="http://schemas.microsoft.com/office/drawing/2014/main" id="{173E4A4E-B361-6FD5-448C-099F510A2039}"/>
              </a:ext>
            </a:extLst>
          </p:cNvPr>
          <p:cNvSpPr txBox="1"/>
          <p:nvPr/>
        </p:nvSpPr>
        <p:spPr>
          <a:xfrm>
            <a:off x="1520206" y="2879935"/>
            <a:ext cx="9957816" cy="2554545"/>
          </a:xfrm>
          <a:prstGeom prst="rect">
            <a:avLst/>
          </a:prstGeom>
          <a:solidFill>
            <a:srgbClr val="F3CF45">
              <a:lumMod val="40000"/>
              <a:lumOff val="60000"/>
            </a:srgbClr>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0000"/>
                </a:solidFill>
                <a:effectLst/>
                <a:uLnTx/>
                <a:uFillTx/>
                <a:latin typeface="Arial Black"/>
                <a:ea typeface="+mn-ea"/>
                <a:cs typeface="+mn-cs"/>
              </a:rPr>
              <a:t>Before Presenting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0000"/>
                </a:solidFill>
                <a:effectLst/>
                <a:uLnTx/>
                <a:uFillTx/>
                <a:latin typeface="Arial Black"/>
                <a:ea typeface="+mn-ea"/>
                <a:cs typeface="+mn-cs"/>
              </a:rPr>
              <a:t>your GO Team: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A92A91"/>
                </a:solidFill>
                <a:effectLst/>
                <a:uLnTx/>
                <a:uFillTx/>
                <a:latin typeface="Arial Black"/>
                <a:ea typeface="+mn-ea"/>
                <a:cs typeface="+mn-cs"/>
              </a:rPr>
              <a:t>Update or Remove If Your Team Completed this Step in the Fall </a:t>
            </a:r>
          </a:p>
        </p:txBody>
      </p:sp>
    </p:spTree>
    <p:extLst>
      <p:ext uri="{BB962C8B-B14F-4D97-AF65-F5344CB8AC3E}">
        <p14:creationId xmlns:p14="http://schemas.microsoft.com/office/powerpoint/2010/main" val="309015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719539" y="363375"/>
            <a:ext cx="8180412" cy="1226886"/>
          </a:xfrm>
        </p:spPr>
        <p:txBody>
          <a:bodyPr/>
          <a:lstStyle/>
          <a:p>
            <a:r>
              <a:rPr lang="en-US"/>
              <a:t>Action on the</a:t>
            </a:r>
            <a:br>
              <a:rPr lang="en-US"/>
            </a:br>
            <a:r>
              <a:rPr lang="en-US"/>
              <a:t>Strategic Plan Priorities</a:t>
            </a:r>
          </a:p>
        </p:txBody>
      </p:sp>
      <p:sp>
        <p:nvSpPr>
          <p:cNvPr id="6" name="Content Placeholder 2">
            <a:extLst>
              <a:ext uri="{FF2B5EF4-FFF2-40B4-BE49-F238E27FC236}">
                <a16:creationId xmlns:a16="http://schemas.microsoft.com/office/drawing/2014/main" id="{5C332711-0D15-ACB1-8D71-8F1F6479B825}"/>
              </a:ext>
            </a:extLst>
          </p:cNvPr>
          <p:cNvSpPr txBox="1">
            <a:spLocks/>
          </p:cNvSpPr>
          <p:nvPr/>
        </p:nvSpPr>
        <p:spPr>
          <a:xfrm>
            <a:off x="1302026" y="2194162"/>
            <a:ext cx="5690296" cy="3122168"/>
          </a:xfrm>
          <a:prstGeom prst="rect">
            <a:avLst/>
          </a:prstGeom>
        </p:spPr>
        <p:txBody>
          <a:bodyPr vert="horz" lIns="91440" tIns="45720" rIns="91440" bIns="45720" rtlCol="0" anchor="ctr">
            <a:normAutofit fontScale="92500" lnSpcReduction="20000"/>
          </a:bodyPr>
          <a:lstStyle>
            <a:lvl1pPr marL="0" indent="0" algn="l" defTabSz="685800" rtl="0" eaLnBrk="1" latinLnBrk="0" hangingPunct="1">
              <a:lnSpc>
                <a:spcPct val="150000"/>
              </a:lnSpc>
              <a:spcBef>
                <a:spcPts val="0"/>
              </a:spcBef>
              <a:buFont typeface="Arial" panose="020B0604020202020204" pitchFamily="34" charset="0"/>
              <a:buNone/>
              <a:defRPr sz="1800" kern="1200">
                <a:solidFill>
                  <a:schemeClr val="accent6"/>
                </a:solidFill>
                <a:latin typeface="+mn-lt"/>
                <a:ea typeface="+mn-ea"/>
                <a:cs typeface="+mn-cs"/>
              </a:defRPr>
            </a:lvl1pPr>
            <a:lvl2pPr marL="260604" indent="-260604" algn="l" defTabSz="685800" rtl="0" eaLnBrk="1" latinLnBrk="0" hangingPunct="1">
              <a:lnSpc>
                <a:spcPct val="150000"/>
              </a:lnSpc>
              <a:spcBef>
                <a:spcPts val="0"/>
              </a:spcBef>
              <a:buFont typeface="Arial" panose="020B0604020202020204" pitchFamily="34" charset="0"/>
              <a:buChar char="•"/>
              <a:defRPr sz="1500" kern="1200">
                <a:solidFill>
                  <a:schemeClr val="accent6"/>
                </a:solidFill>
                <a:latin typeface="+mn-lt"/>
                <a:ea typeface="+mn-ea"/>
                <a:cs typeface="+mn-cs"/>
              </a:defRPr>
            </a:lvl2pPr>
            <a:lvl3pPr marL="514350" indent="-260604" algn="l" defTabSz="685800" rtl="0" eaLnBrk="1" latinLnBrk="0" hangingPunct="1">
              <a:lnSpc>
                <a:spcPct val="150000"/>
              </a:lnSpc>
              <a:spcBef>
                <a:spcPts val="0"/>
              </a:spcBef>
              <a:buFont typeface="Arial" panose="020B0604020202020204" pitchFamily="34" charset="0"/>
              <a:buChar char="•"/>
              <a:defRPr sz="135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lumMod val="75000"/>
                    <a:lumOff val="25000"/>
                  </a:sysClr>
                </a:solidFill>
                <a:effectLst/>
                <a:uLnTx/>
                <a:uFillTx/>
                <a:ea typeface="+mn-ea"/>
                <a:cs typeface="+mn-cs"/>
              </a:rPr>
              <a:t>The GO Team needs to </a:t>
            </a:r>
            <a:r>
              <a:rPr kumimoji="0" lang="en-US" sz="3200" b="1" i="0" u="none" strike="noStrike" kern="1200" cap="none" spc="0" normalizeH="0" baseline="0" noProof="0">
                <a:ln>
                  <a:noFill/>
                </a:ln>
                <a:solidFill>
                  <a:srgbClr val="0083A9"/>
                </a:solidFill>
                <a:effectLst/>
                <a:uLnTx/>
                <a:uFillTx/>
                <a:ea typeface="+mn-ea"/>
                <a:cs typeface="+mn-cs"/>
              </a:rPr>
              <a:t>TAKE ACTION (vote)</a:t>
            </a:r>
            <a:r>
              <a:rPr kumimoji="0" lang="en-US" sz="3200" b="0" i="0" u="none" strike="noStrike" kern="1200" cap="none" spc="0" normalizeH="0" baseline="0" noProof="0">
                <a:ln>
                  <a:noFill/>
                </a:ln>
                <a:solidFill>
                  <a:srgbClr val="0083A9"/>
                </a:solidFill>
                <a:effectLst/>
                <a:uLnTx/>
                <a:uFillTx/>
                <a:ea typeface="+mn-ea"/>
                <a:cs typeface="+mn-cs"/>
              </a:rPr>
              <a:t> </a:t>
            </a:r>
            <a:r>
              <a:rPr kumimoji="0" lang="en-US" sz="3200" b="0" i="0" u="none" strike="noStrike" kern="1200" cap="none" spc="0" normalizeH="0" baseline="0" noProof="0">
                <a:ln>
                  <a:noFill/>
                </a:ln>
                <a:solidFill>
                  <a:sysClr val="windowText" lastClr="000000">
                    <a:lumMod val="75000"/>
                    <a:lumOff val="25000"/>
                  </a:sysClr>
                </a:solidFill>
                <a:effectLst/>
                <a:uLnTx/>
                <a:uFillTx/>
                <a:ea typeface="+mn-ea"/>
                <a:cs typeface="+mn-cs"/>
              </a:rPr>
              <a:t>on its ranked Strategic Plan Priorities. After the motion and a second, the GO Team may have additional discussion. Once discussion is concluded, the GO Team will vote.</a:t>
            </a:r>
          </a:p>
        </p:txBody>
      </p:sp>
      <p:sp>
        <p:nvSpPr>
          <p:cNvPr id="11" name="TextBox 10">
            <a:extLst>
              <a:ext uri="{FF2B5EF4-FFF2-40B4-BE49-F238E27FC236}">
                <a16:creationId xmlns:a16="http://schemas.microsoft.com/office/drawing/2014/main" id="{C4B67597-A139-CFD9-DFB2-E853AA502128}"/>
              </a:ext>
            </a:extLst>
          </p:cNvPr>
          <p:cNvSpPr txBox="1"/>
          <p:nvPr/>
        </p:nvSpPr>
        <p:spPr>
          <a:xfrm>
            <a:off x="7209184" y="2365418"/>
            <a:ext cx="4810538" cy="2554545"/>
          </a:xfrm>
          <a:prstGeom prst="rect">
            <a:avLst/>
          </a:prstGeom>
          <a:solidFill>
            <a:srgbClr val="F3CF45">
              <a:lumMod val="40000"/>
              <a:lumOff val="60000"/>
            </a:srgbClr>
          </a:solidFill>
        </p:spPr>
        <p:txBody>
          <a:bodyPr wrap="square" lIns="91440" tIns="45720" rIns="91440" bIns="45720" rtlCol="0" anchor="t">
            <a:spAutoFit/>
          </a:bodyPr>
          <a:lstStyle/>
          <a:p>
            <a:pPr algn="ctr" defTabSz="457200"/>
            <a:r>
              <a:rPr lang="en-US" sz="3200" kern="0">
                <a:solidFill>
                  <a:srgbClr val="FF0000"/>
                </a:solidFill>
                <a:latin typeface="Arial Black"/>
              </a:rPr>
              <a:t>Before Presenting to</a:t>
            </a:r>
          </a:p>
          <a:p>
            <a:pPr algn="ctr" defTabSz="457200"/>
            <a:r>
              <a:rPr lang="en-US" sz="3200" kern="0">
                <a:solidFill>
                  <a:srgbClr val="FF0000"/>
                </a:solidFill>
                <a:latin typeface="Arial Black"/>
              </a:rPr>
              <a:t>your GO Team: </a:t>
            </a:r>
          </a:p>
          <a:p>
            <a:pPr algn="ctr"/>
            <a:r>
              <a:rPr lang="en-US" sz="3200" kern="0">
                <a:solidFill>
                  <a:srgbClr val="A92A91"/>
                </a:solidFill>
                <a:latin typeface="Arial Black"/>
              </a:rPr>
              <a:t> Remove If Your Team Completed this Step in the Fall </a:t>
            </a:r>
          </a:p>
        </p:txBody>
      </p:sp>
      <p:sp>
        <p:nvSpPr>
          <p:cNvPr id="2" name="Slide Number Placeholder 1">
            <a:extLst>
              <a:ext uri="{FF2B5EF4-FFF2-40B4-BE49-F238E27FC236}">
                <a16:creationId xmlns:a16="http://schemas.microsoft.com/office/drawing/2014/main" id="{A9ED8DA6-AD0E-ADC1-C4E9-1A333AFA12FE}"/>
              </a:ext>
            </a:extLst>
          </p:cNvPr>
          <p:cNvSpPr>
            <a:spLocks noGrp="1"/>
          </p:cNvSpPr>
          <p:nvPr>
            <p:ph type="sldNum" sz="quarter" idx="11"/>
          </p:nvPr>
        </p:nvSpPr>
        <p:spPr/>
        <p:txBody>
          <a:bodyPr/>
          <a:lstStyle/>
          <a:p>
            <a:fld id="{B5CEABB6-07DC-46E8-9B57-56EC44A396E5}" type="slidenum">
              <a:rPr lang="en-US" smtClean="0"/>
              <a:pPr/>
              <a:t>8</a:t>
            </a:fld>
            <a:endParaRPr lang="en-US"/>
          </a:p>
        </p:txBody>
      </p:sp>
    </p:spTree>
    <p:extLst>
      <p:ext uri="{BB962C8B-B14F-4D97-AF65-F5344CB8AC3E}">
        <p14:creationId xmlns:p14="http://schemas.microsoft.com/office/powerpoint/2010/main" val="359155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9F64-721C-97C9-494A-F088DB907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3C0790-573F-0BDD-0C27-8B293926DEEB}"/>
              </a:ext>
            </a:extLst>
          </p:cNvPr>
          <p:cNvSpPr>
            <a:spLocks noGrp="1"/>
          </p:cNvSpPr>
          <p:nvPr>
            <p:ph type="title"/>
          </p:nvPr>
        </p:nvSpPr>
        <p:spPr>
          <a:xfrm>
            <a:off x="1467168" y="695739"/>
            <a:ext cx="6400800" cy="3615485"/>
          </a:xfrm>
        </p:spPr>
        <p:txBody>
          <a:bodyPr anchor="ctr"/>
          <a:lstStyle/>
          <a:p>
            <a:r>
              <a:rPr lang="en-US"/>
              <a:t>Discussion Items</a:t>
            </a:r>
          </a:p>
        </p:txBody>
      </p:sp>
      <p:sp>
        <p:nvSpPr>
          <p:cNvPr id="3" name="Oval 2">
            <a:extLst>
              <a:ext uri="{FF2B5EF4-FFF2-40B4-BE49-F238E27FC236}">
                <a16:creationId xmlns:a16="http://schemas.microsoft.com/office/drawing/2014/main" id="{A620EECB-9459-C260-D87F-F97540757B1F}"/>
              </a:ext>
            </a:extLst>
          </p:cNvPr>
          <p:cNvSpPr/>
          <p:nvPr/>
        </p:nvSpPr>
        <p:spPr>
          <a:xfrm>
            <a:off x="7401915" y="3046905"/>
            <a:ext cx="3456590" cy="345659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2652219-107F-A75E-D152-772BEBBDE8A4}"/>
              </a:ext>
            </a:extLst>
          </p:cNvPr>
          <p:cNvSpPr>
            <a:spLocks noGrp="1"/>
          </p:cNvSpPr>
          <p:nvPr>
            <p:ph type="sldNum" sz="quarter" idx="11"/>
          </p:nvPr>
        </p:nvSpPr>
        <p:spPr/>
        <p:txBody>
          <a:bodyPr/>
          <a:lstStyle/>
          <a:p>
            <a:fld id="{B5CEABB6-07DC-46E8-9B57-56EC44A396E5}" type="slidenum">
              <a:rPr lang="en-US" smtClean="0"/>
              <a:pPr/>
              <a:t>9</a:t>
            </a:fld>
            <a:endParaRPr lang="en-US"/>
          </a:p>
        </p:txBody>
      </p:sp>
    </p:spTree>
    <p:extLst>
      <p:ext uri="{BB962C8B-B14F-4D97-AF65-F5344CB8AC3E}">
        <p14:creationId xmlns:p14="http://schemas.microsoft.com/office/powerpoint/2010/main" val="697947628"/>
      </p:ext>
    </p:extLst>
  </p:cSld>
  <p:clrMapOvr>
    <a:masterClrMapping/>
  </p:clrMapOvr>
</p:sld>
</file>

<file path=ppt/theme/theme1.xml><?xml version="1.0" encoding="utf-8"?>
<a:theme xmlns:a="http://schemas.openxmlformats.org/drawingml/2006/main" name="Custom">
  <a:themeElements>
    <a:clrScheme name="Budget Allocation">
      <a:dk1>
        <a:sysClr val="windowText" lastClr="000000"/>
      </a:dk1>
      <a:lt1>
        <a:srgbClr val="0083A9"/>
      </a:lt1>
      <a:dk2>
        <a:srgbClr val="0083A9"/>
      </a:dk2>
      <a:lt2>
        <a:srgbClr val="E7E6E6"/>
      </a:lt2>
      <a:accent1>
        <a:srgbClr val="F3CF45"/>
      </a:accent1>
      <a:accent2>
        <a:srgbClr val="DA7B22"/>
      </a:accent2>
      <a:accent3>
        <a:srgbClr val="595B5D"/>
      </a:accent3>
      <a:accent4>
        <a:srgbClr val="A92A91"/>
      </a:accent4>
      <a:accent5>
        <a:srgbClr val="0083A9"/>
      </a:accent5>
      <a:accent6>
        <a:srgbClr val="159839"/>
      </a:accent6>
      <a:hlink>
        <a:srgbClr val="A92A91"/>
      </a:hlink>
      <a:folHlink>
        <a:srgbClr val="159839"/>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y APS Template.potx" id="{CB8E2B26-C3C4-4072-99BC-1A0E6F891910}" vid="{2BA41EE6-A666-4CAB-81CD-D965380DAD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2.xml><?xml version="1.0" encoding="utf-8"?>
<ds:datastoreItem xmlns:ds="http://schemas.openxmlformats.org/officeDocument/2006/customXml" ds:itemID="{C5E6EB3E-5B5C-470F-9DAA-142710007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7C52C5-6F65-4D42-B855-A3283C55581A}">
  <ds:schemaRef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2006/metadata/properties"/>
    <ds:schemaRef ds:uri="e136758a-e7f7-4029-9cdc-709c7a6ff021"/>
    <ds:schemaRef ds:uri="http://schemas.microsoft.com/office/infopath/2007/PartnerControls"/>
    <ds:schemaRef ds:uri="8dcae609-94e2-4108-915c-852935aa21a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Gray APS Template</Template>
  <TotalTime>3208</TotalTime>
  <Words>4143</Words>
  <Application>Microsoft Office PowerPoint</Application>
  <PresentationFormat>Widescreen</PresentationFormat>
  <Paragraphs>585</Paragraphs>
  <Slides>51</Slides>
  <Notes>24</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Aptos Black</vt:lpstr>
      <vt:lpstr>Arial</vt:lpstr>
      <vt:lpstr>Arial Black</vt:lpstr>
      <vt:lpstr>Berlin Sans FB Demi</vt:lpstr>
      <vt:lpstr>Calibri</vt:lpstr>
      <vt:lpstr>Sabon Next LT</vt:lpstr>
      <vt:lpstr>Tenorite</vt:lpstr>
      <vt:lpstr>Times New Roman</vt:lpstr>
      <vt:lpstr>Verdana</vt:lpstr>
      <vt:lpstr>Wingdings</vt:lpstr>
      <vt:lpstr>Custom</vt:lpstr>
      <vt:lpstr>Dunbar ES GO Team  Budget Allocation Meeting  January 30,2025</vt:lpstr>
      <vt:lpstr>Agenda</vt:lpstr>
      <vt:lpstr>Action Items: Preparing for Budget Development</vt:lpstr>
      <vt:lpstr>Updates to the Strategic Plan</vt:lpstr>
      <vt:lpstr>Action on the Updated Strategic Plan</vt:lpstr>
      <vt:lpstr>DISCUSSION</vt:lpstr>
      <vt:lpstr>PowerPoint Presentation</vt:lpstr>
      <vt:lpstr>Action on the Strategic Plan Priorities</vt:lpstr>
      <vt:lpstr>Discussion Items</vt:lpstr>
      <vt:lpstr>Update on Gifted Delivery Model</vt:lpstr>
      <vt:lpstr>Review &amp; Discuss FY26 GO Team Budget Meeting Schedule</vt:lpstr>
      <vt:lpstr>Overview of the FY26 GO Team Budget Process</vt:lpstr>
      <vt:lpstr>Action on GO Team Budget Meeting Calendar</vt:lpstr>
      <vt:lpstr>Budget Development</vt:lpstr>
      <vt:lpstr>Norms</vt:lpstr>
      <vt:lpstr>GO Team Budget Development Process</vt:lpstr>
      <vt:lpstr>Budget Allocation Meeting</vt:lpstr>
      <vt:lpstr>FY26 Budget Development Process</vt:lpstr>
      <vt:lpstr>PowerPoint Presentation</vt:lpstr>
      <vt:lpstr>Strategic Plan</vt:lpstr>
      <vt:lpstr>PowerPoint Presentation</vt:lpstr>
      <vt:lpstr>PowerPoint Presentation</vt:lpstr>
      <vt:lpstr>FY 26 Budget Parameters</vt:lpstr>
      <vt:lpstr>FY 26 Budget Parameters</vt:lpstr>
      <vt:lpstr>FY 26 Budget Parameters</vt:lpstr>
      <vt:lpstr>Discussion of Budget Allocation</vt:lpstr>
      <vt:lpstr>Executive Summary</vt:lpstr>
      <vt:lpstr>School Allocation Tab Overview</vt:lpstr>
      <vt:lpstr>Dunbar ES SSF Allocations</vt:lpstr>
      <vt:lpstr>Dunbar ES Additional Earnings</vt:lpstr>
      <vt:lpstr>Summary Tab Overview</vt:lpstr>
      <vt:lpstr>PowerPoint Presentation</vt:lpstr>
      <vt:lpstr>PowerPoint Presentation</vt:lpstr>
      <vt:lpstr>PowerPoint Presentation</vt:lpstr>
      <vt:lpstr>PowerPoint Presentation</vt:lpstr>
      <vt:lpstr>PowerPoint Presentation</vt:lpstr>
      <vt:lpstr>PowerPoint Presentation</vt:lpstr>
      <vt:lpstr>(slide 32) Non-Staffing Tab Overview</vt:lpstr>
      <vt:lpstr>PowerPoint Presentation</vt:lpstr>
      <vt:lpstr>Non-Staffing Tab Continued</vt:lpstr>
      <vt:lpstr>PowerPoint Presentation</vt:lpstr>
      <vt:lpstr>Signature and Turnaround Fund Process Overview</vt:lpstr>
      <vt:lpstr>Proposed FY26 Signature Program Fund Request</vt:lpstr>
      <vt:lpstr>Dunbar’s Signature Request </vt:lpstr>
      <vt:lpstr>Proposed Rationale for  FY26 Signature Program Fund Requests</vt:lpstr>
      <vt:lpstr>PowerPoint Presentation</vt:lpstr>
      <vt:lpstr>PowerPoint Presentation</vt:lpstr>
      <vt:lpstr>Proposed Rationale for  FY26 Signature Program Fund Requests</vt:lpstr>
      <vt:lpstr>What’s Next?</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Wright, Lakisha</cp:lastModifiedBy>
  <cp:revision>5</cp:revision>
  <cp:lastPrinted>2025-01-29T17:57:47Z</cp:lastPrinted>
  <dcterms:created xsi:type="dcterms:W3CDTF">2025-01-17T15:08:01Z</dcterms:created>
  <dcterms:modified xsi:type="dcterms:W3CDTF">2025-03-03T16:07:55Z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